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402" r:id="rId2"/>
    <p:sldId id="434" r:id="rId3"/>
    <p:sldId id="587" r:id="rId4"/>
    <p:sldId id="560" r:id="rId5"/>
    <p:sldId id="561" r:id="rId6"/>
    <p:sldId id="505" r:id="rId7"/>
    <p:sldId id="509" r:id="rId8"/>
    <p:sldId id="563" r:id="rId9"/>
    <p:sldId id="564" r:id="rId10"/>
    <p:sldId id="512" r:id="rId11"/>
    <p:sldId id="565" r:id="rId12"/>
    <p:sldId id="513" r:id="rId13"/>
    <p:sldId id="514" r:id="rId14"/>
    <p:sldId id="515" r:id="rId15"/>
    <p:sldId id="516" r:id="rId16"/>
    <p:sldId id="517" r:id="rId17"/>
    <p:sldId id="518" r:id="rId18"/>
    <p:sldId id="519" r:id="rId19"/>
    <p:sldId id="520" r:id="rId20"/>
    <p:sldId id="521" r:id="rId21"/>
    <p:sldId id="522" r:id="rId22"/>
    <p:sldId id="523" r:id="rId23"/>
    <p:sldId id="524" r:id="rId24"/>
    <p:sldId id="525" r:id="rId25"/>
    <p:sldId id="526" r:id="rId26"/>
    <p:sldId id="527" r:id="rId27"/>
    <p:sldId id="528" r:id="rId28"/>
    <p:sldId id="529" r:id="rId29"/>
    <p:sldId id="530" r:id="rId30"/>
    <p:sldId id="531" r:id="rId31"/>
    <p:sldId id="532" r:id="rId32"/>
    <p:sldId id="533" r:id="rId33"/>
    <p:sldId id="534" r:id="rId34"/>
    <p:sldId id="535" r:id="rId35"/>
    <p:sldId id="536" r:id="rId36"/>
    <p:sldId id="537" r:id="rId37"/>
    <p:sldId id="538" r:id="rId38"/>
    <p:sldId id="566" r:id="rId39"/>
    <p:sldId id="588" r:id="rId40"/>
    <p:sldId id="589" r:id="rId41"/>
    <p:sldId id="590" r:id="rId42"/>
    <p:sldId id="591" r:id="rId43"/>
    <p:sldId id="568" r:id="rId44"/>
    <p:sldId id="578" r:id="rId45"/>
    <p:sldId id="548" r:id="rId46"/>
    <p:sldId id="549" r:id="rId47"/>
    <p:sldId id="576" r:id="rId48"/>
    <p:sldId id="583" r:id="rId49"/>
    <p:sldId id="569" r:id="rId50"/>
    <p:sldId id="579" r:id="rId51"/>
    <p:sldId id="580" r:id="rId52"/>
    <p:sldId id="501" r:id="rId53"/>
    <p:sldId id="440" r:id="rId54"/>
    <p:sldId id="502"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3AD"/>
    <a:srgbClr val="990099"/>
    <a:srgbClr val="09C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9" autoAdjust="0"/>
    <p:restoredTop sz="94660"/>
  </p:normalViewPr>
  <p:slideViewPr>
    <p:cSldViewPr>
      <p:cViewPr varScale="1">
        <p:scale>
          <a:sx n="70" d="100"/>
          <a:sy n="70" d="100"/>
        </p:scale>
        <p:origin x="-17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9F005-DFE0-4A14-B04F-83F4D72AD05F}" type="datetimeFigureOut">
              <a:rPr lang="en-AU" smtClean="0"/>
              <a:t>10/04/2022</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8C416-849B-45E2-A6AB-185F376C7567}" type="slidenum">
              <a:rPr lang="en-AU" smtClean="0"/>
              <a:t>‹#›</a:t>
            </a:fld>
            <a:endParaRPr lang="en-AU"/>
          </a:p>
        </p:txBody>
      </p:sp>
    </p:spTree>
    <p:extLst>
      <p:ext uri="{BB962C8B-B14F-4D97-AF65-F5344CB8AC3E}">
        <p14:creationId xmlns:p14="http://schemas.microsoft.com/office/powerpoint/2010/main" val="243773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Straight Connector 9"/>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Straight Connector 10"/>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Straight Connector 11"/>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Straight Connector 12"/>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4" name="Straight Connector 13"/>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5" name="Straight Connector 14"/>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6" name="Rectangle 15"/>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16"/>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17"/>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Oval 18"/>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Oval 19"/>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Oval 20"/>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2" name="Date Placeholder 27"/>
          <p:cNvSpPr>
            <a:spLocks noGrp="1"/>
          </p:cNvSpPr>
          <p:nvPr>
            <p:ph type="dt" sz="half" idx="10"/>
          </p:nvPr>
        </p:nvSpPr>
        <p:spPr bwMode="auto">
          <a:xfrm rot="5400000">
            <a:off x="7764463" y="1174750"/>
            <a:ext cx="2286000" cy="381000"/>
          </a:xfrm>
        </p:spPr>
        <p:txBody>
          <a:bodyPr/>
          <a:lstStyle>
            <a:lvl1pPr>
              <a:defRPr/>
            </a:lvl1pPr>
          </a:lstStyle>
          <a:p>
            <a:pPr>
              <a:defRPr/>
            </a:pPr>
            <a:fld id="{1B2A5E59-C65F-4BA8-9701-A01331AE5926}" type="datetime3">
              <a:rPr lang="en-US" smtClean="0"/>
              <a:t>10 April 2022</a:t>
            </a:fld>
            <a:endParaRPr lang="en-US"/>
          </a:p>
        </p:txBody>
      </p:sp>
      <p:sp>
        <p:nvSpPr>
          <p:cNvPr id="23" name="Footer Placeholder 16"/>
          <p:cNvSpPr>
            <a:spLocks noGrp="1"/>
          </p:cNvSpPr>
          <p:nvPr>
            <p:ph type="ftr" sz="quarter" idx="11"/>
          </p:nvPr>
        </p:nvSpPr>
        <p:spPr bwMode="auto">
          <a:xfrm rot="5400000">
            <a:off x="7077076" y="4181475"/>
            <a:ext cx="3657600" cy="384175"/>
          </a:xfrm>
        </p:spPr>
        <p:txBody>
          <a:bodyPr/>
          <a:lstStyle>
            <a:lvl1pPr>
              <a:defRPr/>
            </a:lvl1pPr>
          </a:lstStyle>
          <a:p>
            <a:pPr>
              <a:defRPr/>
            </a:pPr>
            <a:endParaRPr lang="en-US"/>
          </a:p>
        </p:txBody>
      </p:sp>
      <p:sp>
        <p:nvSpPr>
          <p:cNvPr id="24" name="Slide Number Placeholder 28"/>
          <p:cNvSpPr>
            <a:spLocks noGrp="1"/>
          </p:cNvSpPr>
          <p:nvPr>
            <p:ph type="sldNum" sz="quarter" idx="12"/>
          </p:nvPr>
        </p:nvSpPr>
        <p:spPr bwMode="auto">
          <a:xfrm>
            <a:off x="1325563" y="4929188"/>
            <a:ext cx="609600" cy="517525"/>
          </a:xfrm>
        </p:spPr>
        <p:txBody>
          <a:bodyPr/>
          <a:lstStyle>
            <a:lvl1pPr>
              <a:defRPr/>
            </a:lvl1pPr>
          </a:lstStyle>
          <a:p>
            <a:pPr>
              <a:defRPr/>
            </a:pPr>
            <a:fld id="{A670F586-5CD2-4397-B049-3778D4015E03}"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6BFEE34-4F6A-4945-85C1-96A0B2098B8B}" type="datetime3">
              <a:rPr lang="en-US" smtClean="0"/>
              <a:t>10 April 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E247BB2-D279-4926-A2CD-30DDDA9EBF3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0AAD73D-66E5-4358-A0F9-77746CD7B309}" type="datetime3">
              <a:rPr lang="en-US" smtClean="0"/>
              <a:t>10 April 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A26DE28-ED39-4803-96C6-CEC74CFF62B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p:cNvSpPr>
            <a:spLocks noGrp="1"/>
          </p:cNvSpPr>
          <p:nvPr>
            <p:ph type="dt" sz="half" idx="10"/>
          </p:nvPr>
        </p:nvSpPr>
        <p:spPr/>
        <p:txBody>
          <a:bodyPr rtlCol="0"/>
          <a:lstStyle>
            <a:lvl1pPr>
              <a:defRPr/>
            </a:lvl1pPr>
          </a:lstStyle>
          <a:p>
            <a:pPr>
              <a:defRPr/>
            </a:pPr>
            <a:fld id="{8CB44A31-E69A-40EB-802C-5E47B9D9477A}" type="datetime3">
              <a:rPr lang="en-US" smtClean="0"/>
              <a:t>10 April 2022</a:t>
            </a:fld>
            <a:endParaRPr lang="en-US"/>
          </a:p>
        </p:txBody>
      </p:sp>
      <p:sp>
        <p:nvSpPr>
          <p:cNvPr id="5" name="Slide Number Placeholder 8"/>
          <p:cNvSpPr>
            <a:spLocks noGrp="1"/>
          </p:cNvSpPr>
          <p:nvPr>
            <p:ph type="sldNum" sz="quarter" idx="11"/>
          </p:nvPr>
        </p:nvSpPr>
        <p:spPr/>
        <p:txBody>
          <a:bodyPr rtlCol="0"/>
          <a:lstStyle>
            <a:lvl1pPr>
              <a:defRPr/>
            </a:lvl1pPr>
          </a:lstStyle>
          <a:p>
            <a:pPr>
              <a:defRPr/>
            </a:pPr>
            <a:fld id="{CDBA0F6D-8A96-4651-916D-0ADD6FCD144D}" type="slidenum">
              <a:rPr lang="en-US"/>
              <a:pPr>
                <a:defRPr/>
              </a:pPr>
              <a:t>‹#›</a:t>
            </a:fld>
            <a:endParaRPr lang="en-US"/>
          </a:p>
        </p:txBody>
      </p:sp>
      <p:sp>
        <p:nvSpPr>
          <p:cNvPr id="6" name="Footer Placeholder 9"/>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Straight Connector 7"/>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Straight Connector 8"/>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Straight Connector 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Straight Connector 10"/>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Straight Connector 11"/>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Rectangle 12"/>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Oval 13"/>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Oval 14"/>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Oval 15"/>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16"/>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17"/>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Straight Connector 18"/>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p:cNvSpPr>
            <a:spLocks noGrp="1"/>
          </p:cNvSpPr>
          <p:nvPr>
            <p:ph type="dt" sz="half" idx="10"/>
          </p:nvPr>
        </p:nvSpPr>
        <p:spPr bwMode="auto">
          <a:xfrm rot="5400000">
            <a:off x="7762875" y="1169988"/>
            <a:ext cx="2286000" cy="381000"/>
          </a:xfrm>
        </p:spPr>
        <p:txBody>
          <a:bodyPr/>
          <a:lstStyle>
            <a:lvl1pPr>
              <a:defRPr/>
            </a:lvl1pPr>
          </a:lstStyle>
          <a:p>
            <a:pPr>
              <a:defRPr/>
            </a:pPr>
            <a:fld id="{011EE9F1-1C8E-40F6-8CCA-D017598E44C0}" type="datetime3">
              <a:rPr lang="en-US" smtClean="0"/>
              <a:t>10 April 2022</a:t>
            </a:fld>
            <a:endParaRPr lang="en-US"/>
          </a:p>
        </p:txBody>
      </p:sp>
      <p:sp>
        <p:nvSpPr>
          <p:cNvPr id="21" name="Footer Placeholder 4"/>
          <p:cNvSpPr>
            <a:spLocks noGrp="1"/>
          </p:cNvSpPr>
          <p:nvPr>
            <p:ph type="ftr" sz="quarter" idx="11"/>
          </p:nvPr>
        </p:nvSpPr>
        <p:spPr bwMode="auto">
          <a:xfrm rot="5400000">
            <a:off x="7077076" y="4178300"/>
            <a:ext cx="3657600" cy="384175"/>
          </a:xfrm>
        </p:spPr>
        <p:txBody>
          <a:bodyPr/>
          <a:lstStyle>
            <a:lvl1pPr>
              <a:defRPr/>
            </a:lvl1pPr>
          </a:lstStyle>
          <a:p>
            <a:pPr>
              <a:defRPr/>
            </a:pPr>
            <a:endParaRPr lang="en-US"/>
          </a:p>
        </p:txBody>
      </p:sp>
      <p:sp>
        <p:nvSpPr>
          <p:cNvPr id="22" name="Slide Number Placeholder 5"/>
          <p:cNvSpPr>
            <a:spLocks noGrp="1"/>
          </p:cNvSpPr>
          <p:nvPr>
            <p:ph type="sldNum" sz="quarter" idx="12"/>
          </p:nvPr>
        </p:nvSpPr>
        <p:spPr bwMode="auto">
          <a:xfrm>
            <a:off x="1339850" y="4929188"/>
            <a:ext cx="609600" cy="517525"/>
          </a:xfrm>
        </p:spPr>
        <p:txBody>
          <a:bodyPr/>
          <a:lstStyle>
            <a:lvl1pPr>
              <a:defRPr/>
            </a:lvl1pPr>
          </a:lstStyle>
          <a:p>
            <a:pPr>
              <a:defRPr/>
            </a:pPr>
            <a:fld id="{44F21F87-D3CE-44EC-8BFB-30A8BCC90B6D}"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3F1331C5-4AFC-46D8-9CD0-6A81C797C895}" type="datetime3">
              <a:rPr lang="en-US" smtClean="0"/>
              <a:t>10 April 2022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C6A34D97-80B3-4BFC-A10A-3B4C12D4611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13"/>
          <p:cNvSpPr>
            <a:spLocks noGrp="1"/>
          </p:cNvSpPr>
          <p:nvPr>
            <p:ph type="dt" sz="half" idx="10"/>
          </p:nvPr>
        </p:nvSpPr>
        <p:spPr/>
        <p:txBody>
          <a:bodyPr/>
          <a:lstStyle>
            <a:lvl1pPr>
              <a:defRPr/>
            </a:lvl1pPr>
          </a:lstStyle>
          <a:p>
            <a:pPr>
              <a:defRPr/>
            </a:pPr>
            <a:fld id="{C96A35F2-B29D-49C6-AF70-1A07C6844028}" type="datetime3">
              <a:rPr lang="en-US" smtClean="0"/>
              <a:t>10 April 2022</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5C6778CB-0A8D-4477-8617-B06F544E7D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p:cNvSpPr>
            <a:spLocks noGrp="1"/>
          </p:cNvSpPr>
          <p:nvPr>
            <p:ph type="dt" sz="half" idx="10"/>
          </p:nvPr>
        </p:nvSpPr>
        <p:spPr/>
        <p:txBody>
          <a:bodyPr rtlCol="0"/>
          <a:lstStyle>
            <a:lvl1pPr>
              <a:defRPr/>
            </a:lvl1pPr>
          </a:lstStyle>
          <a:p>
            <a:pPr>
              <a:defRPr/>
            </a:pPr>
            <a:fld id="{2E6033BE-93A7-45ED-983A-947941F83360}" type="datetime3">
              <a:rPr lang="en-US" smtClean="0"/>
              <a:t>10 April 2022</a:t>
            </a:fld>
            <a:endParaRPr lang="en-US"/>
          </a:p>
        </p:txBody>
      </p:sp>
      <p:sp>
        <p:nvSpPr>
          <p:cNvPr id="4" name="Slide Number Placeholder 6"/>
          <p:cNvSpPr>
            <a:spLocks noGrp="1"/>
          </p:cNvSpPr>
          <p:nvPr>
            <p:ph type="sldNum" sz="quarter" idx="11"/>
          </p:nvPr>
        </p:nvSpPr>
        <p:spPr/>
        <p:txBody>
          <a:bodyPr rtlCol="0"/>
          <a:lstStyle>
            <a:lvl1pPr>
              <a:defRPr/>
            </a:lvl1pPr>
          </a:lstStyle>
          <a:p>
            <a:pPr>
              <a:defRPr/>
            </a:pPr>
            <a:fld id="{08F6173E-CAD8-44B2-9898-ABF5B58702C4}" type="slidenum">
              <a:rPr lang="en-US"/>
              <a:pPr>
                <a:defRPr/>
              </a:pPr>
              <a:t>‹#›</a:t>
            </a:fld>
            <a:endParaRPr lang="en-US"/>
          </a:p>
        </p:txBody>
      </p:sp>
      <p:sp>
        <p:nvSpPr>
          <p:cNvPr id="5" name="Footer Placeholder 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021FFB0E-D3BB-4332-A3F4-684059173AD3}" type="datetime3">
              <a:rPr lang="en-US" smtClean="0"/>
              <a:t>10 April 2022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49D60462-3F56-4F77-9022-A8F0DB626B8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6" name="Straight Connector 5"/>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7" name="Straight Connector 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8" name="Straight Connector 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Rectangle 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Straight Connector 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Oval 1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0"/>
          <p:cNvSpPr>
            <a:spLocks noGrp="1"/>
          </p:cNvSpPr>
          <p:nvPr>
            <p:ph type="dt" sz="half" idx="10"/>
          </p:nvPr>
        </p:nvSpPr>
        <p:spPr/>
        <p:txBody>
          <a:bodyPr rtlCol="0"/>
          <a:lstStyle>
            <a:lvl1pPr>
              <a:defRPr/>
            </a:lvl1pPr>
          </a:lstStyle>
          <a:p>
            <a:pPr>
              <a:defRPr/>
            </a:pPr>
            <a:fld id="{E7002837-6003-4A1F-BEEF-C1B04E4E046D}" type="datetime3">
              <a:rPr lang="en-US" smtClean="0"/>
              <a:t>10 April 2022</a:t>
            </a:fld>
            <a:endParaRPr lang="en-US"/>
          </a:p>
        </p:txBody>
      </p:sp>
      <p:sp>
        <p:nvSpPr>
          <p:cNvPr id="13" name="Slide Number Placeholder 21"/>
          <p:cNvSpPr>
            <a:spLocks noGrp="1"/>
          </p:cNvSpPr>
          <p:nvPr>
            <p:ph type="sldNum" sz="quarter" idx="11"/>
          </p:nvPr>
        </p:nvSpPr>
        <p:spPr/>
        <p:txBody>
          <a:bodyPr rtlCol="0"/>
          <a:lstStyle>
            <a:lvl1pPr>
              <a:defRPr/>
            </a:lvl1pPr>
          </a:lstStyle>
          <a:p>
            <a:pPr>
              <a:defRPr/>
            </a:pPr>
            <a:fld id="{A25696E0-7E67-4A24-843C-E19E517F6883}" type="slidenum">
              <a:rPr lang="en-US"/>
              <a:pPr>
                <a:defRPr/>
              </a:pPr>
              <a:t>‹#›</a:t>
            </a:fld>
            <a:endParaRPr lang="en-US"/>
          </a:p>
        </p:txBody>
      </p:sp>
      <p:sp>
        <p:nvSpPr>
          <p:cNvPr id="14" name="Footer Placeholder 22"/>
          <p:cNvSpPr>
            <a:spLocks noGrp="1"/>
          </p:cNvSpPr>
          <p:nvPr>
            <p:ph type="ftr" sz="quarter" idx="12"/>
          </p:nvPr>
        </p:nvSpPr>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Oval 5"/>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Straight Connector 6"/>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Rectangle 7"/>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traight Connector 8"/>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Straight Connector 9"/>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11" name="Straight Connector 10"/>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p:cNvSpPr>
            <a:spLocks noGrp="1"/>
          </p:cNvSpPr>
          <p:nvPr>
            <p:ph type="dt" sz="half" idx="10"/>
          </p:nvPr>
        </p:nvSpPr>
        <p:spPr/>
        <p:txBody>
          <a:bodyPr rtlCol="0"/>
          <a:lstStyle>
            <a:lvl1pPr>
              <a:defRPr/>
            </a:lvl1pPr>
          </a:lstStyle>
          <a:p>
            <a:pPr>
              <a:defRPr/>
            </a:pPr>
            <a:fld id="{C36BF034-C2E7-4C2A-A0B9-9E278421A673}" type="datetime3">
              <a:rPr lang="en-US" smtClean="0"/>
              <a:t>10 April 2022</a:t>
            </a:fld>
            <a:endParaRPr lang="en-US"/>
          </a:p>
        </p:txBody>
      </p:sp>
      <p:sp>
        <p:nvSpPr>
          <p:cNvPr id="13" name="Slide Number Placeholder 17"/>
          <p:cNvSpPr>
            <a:spLocks noGrp="1"/>
          </p:cNvSpPr>
          <p:nvPr>
            <p:ph type="sldNum" sz="quarter" idx="11"/>
          </p:nvPr>
        </p:nvSpPr>
        <p:spPr/>
        <p:txBody>
          <a:bodyPr rtlCol="0"/>
          <a:lstStyle>
            <a:lvl1pPr>
              <a:defRPr/>
            </a:lvl1pPr>
          </a:lstStyle>
          <a:p>
            <a:pPr>
              <a:defRPr/>
            </a:pPr>
            <a:fld id="{89C9D9DF-360E-45A5-BAB2-EE6C886619C0}" type="slidenum">
              <a:rPr lang="en-US"/>
              <a:pPr>
                <a:defRPr/>
              </a:pPr>
              <a:t>‹#›</a:t>
            </a:fld>
            <a:endParaRPr lang="en-US"/>
          </a:p>
        </p:txBody>
      </p:sp>
      <p:sp>
        <p:nvSpPr>
          <p:cNvPr id="14" name="Footer Placeholder 20"/>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p:cNvSpPr>
            <a:spLocks noGrp="1"/>
          </p:cNvSpPr>
          <p:nvPr>
            <p:ph type="body" idx="1"/>
          </p:nvPr>
        </p:nvSpPr>
        <p:spPr bwMode="auto">
          <a:xfrm>
            <a:off x="457200" y="1600200"/>
            <a:ext cx="74676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smtClean="0">
                <a:solidFill>
                  <a:schemeClr val="tx2"/>
                </a:solidFill>
                <a:latin typeface="+mn-lt"/>
                <a:cs typeface="+mn-cs"/>
              </a:defRPr>
            </a:lvl1pPr>
          </a:lstStyle>
          <a:p>
            <a:pPr>
              <a:defRPr/>
            </a:pPr>
            <a:fld id="{F58EA4BF-5148-445E-8E1D-24352CC8AA3C}" type="datetime3">
              <a:rPr lang="en-US" smtClean="0"/>
              <a:t>10 April 2022</a:t>
            </a:fld>
            <a:endParaRPr lang="en-US"/>
          </a:p>
        </p:txBody>
      </p:sp>
      <p:sp>
        <p:nvSpPr>
          <p:cNvPr id="3" name="Footer Placeholder 2"/>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cs typeface="+mn-cs"/>
              </a:defRPr>
            </a:lvl1pPr>
          </a:lstStyle>
          <a:p>
            <a:pPr>
              <a:defRPr/>
            </a:pPr>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Oval 11"/>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Slide Number Placeholder 22"/>
          <p:cNvSpPr>
            <a:spLocks noGrp="1"/>
          </p:cNvSpPr>
          <p:nvPr>
            <p:ph type="sldNum" sz="quarter" idx="4"/>
          </p:nvPr>
        </p:nvSpPr>
        <p:spPr>
          <a:xfrm>
            <a:off x="8129588" y="5734050"/>
            <a:ext cx="609600" cy="520700"/>
          </a:xfrm>
          <a:prstGeom prst="rect">
            <a:avLst/>
          </a:prstGeom>
        </p:spPr>
        <p:txBody>
          <a:bodyPr vert="horz" anchor="ctr"/>
          <a:lstStyle>
            <a:lvl1pPr algn="ctr" eaLnBrk="1" fontAlgn="auto" latinLnBrk="0" hangingPunct="1">
              <a:spcBef>
                <a:spcPts val="0"/>
              </a:spcBef>
              <a:spcAft>
                <a:spcPts val="0"/>
              </a:spcAft>
              <a:defRPr kumimoji="0" sz="1400" b="1" smtClean="0">
                <a:solidFill>
                  <a:srgbClr val="FFFFFF"/>
                </a:solidFill>
                <a:latin typeface="+mn-lt"/>
                <a:cs typeface="+mn-cs"/>
              </a:defRPr>
            </a:lvl1pPr>
          </a:lstStyle>
          <a:p>
            <a:pPr>
              <a:defRPr/>
            </a:pPr>
            <a:fld id="{FCD53590-7DBC-4987-9ADC-EF38977D465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8" r:id="rId4"/>
    <p:sldLayoutId id="2147483679" r:id="rId5"/>
    <p:sldLayoutId id="2147483686" r:id="rId6"/>
    <p:sldLayoutId id="2147483680" r:id="rId7"/>
    <p:sldLayoutId id="2147483687" r:id="rId8"/>
    <p:sldLayoutId id="2147483688" r:id="rId9"/>
    <p:sldLayoutId id="2147483681" r:id="rId10"/>
    <p:sldLayoutId id="2147483682" r:id="rId11"/>
  </p:sldLayoutIdLst>
  <p:hf sldNum="0" hdr="0" ftr="0" dt="0"/>
  <p:txStyles>
    <p:titleStyle>
      <a:lvl1pPr algn="l" rtl="0" fontAlgn="base">
        <a:spcBef>
          <a:spcPct val="0"/>
        </a:spcBef>
        <a:spcAft>
          <a:spcPct val="0"/>
        </a:spcAft>
        <a:defRPr sz="3000" kern="1200" cap="small">
          <a:solidFill>
            <a:schemeClr val="tx2"/>
          </a:solidFill>
          <a:latin typeface="+mj-lt"/>
          <a:ea typeface="+mj-ea"/>
          <a:cs typeface="+mj-cs"/>
        </a:defRPr>
      </a:lvl1pPr>
      <a:lvl2pPr algn="l" rtl="0" fontAlgn="base">
        <a:spcBef>
          <a:spcPct val="0"/>
        </a:spcBef>
        <a:spcAft>
          <a:spcPct val="0"/>
        </a:spcAft>
        <a:defRPr sz="3000">
          <a:solidFill>
            <a:schemeClr val="tx2"/>
          </a:solidFill>
          <a:latin typeface="Century Schoolbook" pitchFamily="18" charset="0"/>
        </a:defRPr>
      </a:lvl2pPr>
      <a:lvl3pPr algn="l" rtl="0" fontAlgn="base">
        <a:spcBef>
          <a:spcPct val="0"/>
        </a:spcBef>
        <a:spcAft>
          <a:spcPct val="0"/>
        </a:spcAft>
        <a:defRPr sz="3000">
          <a:solidFill>
            <a:schemeClr val="tx2"/>
          </a:solidFill>
          <a:latin typeface="Century Schoolbook" pitchFamily="18" charset="0"/>
        </a:defRPr>
      </a:lvl3pPr>
      <a:lvl4pPr algn="l" rtl="0" fontAlgn="base">
        <a:spcBef>
          <a:spcPct val="0"/>
        </a:spcBef>
        <a:spcAft>
          <a:spcPct val="0"/>
        </a:spcAft>
        <a:defRPr sz="3000">
          <a:solidFill>
            <a:schemeClr val="tx2"/>
          </a:solidFill>
          <a:latin typeface="Century Schoolbook" pitchFamily="18" charset="0"/>
        </a:defRPr>
      </a:lvl4pPr>
      <a:lvl5pPr algn="l" rtl="0" fontAlgn="base">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fontAlgn="base">
        <a:spcBef>
          <a:spcPts val="600"/>
        </a:spcBef>
        <a:spcAft>
          <a:spcPct val="0"/>
        </a:spcAft>
        <a:buClr>
          <a:schemeClr val="accent1"/>
        </a:buClr>
        <a:buSzPct val="70000"/>
        <a:buFont typeface="Wingdings" pitchFamily="2" charset="2"/>
        <a:buChar char=""/>
        <a:defRPr sz="2400" kern="1200">
          <a:solidFill>
            <a:schemeClr val="tx1"/>
          </a:solidFill>
          <a:latin typeface="+mn-lt"/>
          <a:ea typeface="+mn-ea"/>
          <a:cs typeface="+mn-cs"/>
        </a:defRPr>
      </a:lvl1pPr>
      <a:lvl2pPr marL="639763" indent="-273050" algn="l" rtl="0" fontAlgn="base">
        <a:spcBef>
          <a:spcPct val="20000"/>
        </a:spcBef>
        <a:spcAft>
          <a:spcPct val="0"/>
        </a:spcAft>
        <a:buClr>
          <a:schemeClr val="accent1"/>
        </a:buClr>
        <a:buSzPct val="80000"/>
        <a:buFont typeface="Wingdings 2" pitchFamily="18" charset="2"/>
        <a:buChar char=""/>
        <a:defRPr sz="2100" kern="1200">
          <a:solidFill>
            <a:schemeClr val="tx1"/>
          </a:solidFill>
          <a:latin typeface="+mn-lt"/>
          <a:ea typeface="+mn-ea"/>
          <a:cs typeface="+mn-cs"/>
        </a:defRPr>
      </a:lvl2pPr>
      <a:lvl3pPr marL="914400" indent="-182563" algn="l" rtl="0" fontAlgn="base">
        <a:spcBef>
          <a:spcPct val="20000"/>
        </a:spcBef>
        <a:spcAft>
          <a:spcPct val="0"/>
        </a:spcAft>
        <a:buClr>
          <a:srgbClr val="E0752F"/>
        </a:buClr>
        <a:buSzPct val="60000"/>
        <a:buFont typeface="Wingdings" pitchFamily="2" charset="2"/>
        <a:buChar char=""/>
        <a:defRPr kern="1200">
          <a:solidFill>
            <a:schemeClr val="tx1"/>
          </a:solidFill>
          <a:latin typeface="+mn-lt"/>
          <a:ea typeface="+mn-ea"/>
          <a:cs typeface="+mn-cs"/>
        </a:defRPr>
      </a:lvl3pPr>
      <a:lvl4pPr marL="1187450" indent="-182563" algn="l" rtl="0" fontAlgn="base">
        <a:spcBef>
          <a:spcPct val="20000"/>
        </a:spcBef>
        <a:spcAft>
          <a:spcPct val="0"/>
        </a:spcAft>
        <a:buClr>
          <a:srgbClr val="FEC3AE"/>
        </a:buClr>
        <a:buSzPct val="60000"/>
        <a:buFont typeface="Wingdings" pitchFamily="2" charset="2"/>
        <a:buChar char=""/>
        <a:defRPr kern="1200">
          <a:solidFill>
            <a:schemeClr val="tx1"/>
          </a:solidFill>
          <a:latin typeface="+mn-lt"/>
          <a:ea typeface="+mn-ea"/>
          <a:cs typeface="+mn-cs"/>
        </a:defRPr>
      </a:lvl4pPr>
      <a:lvl5pPr marL="1462088" indent="-182563" algn="l" rtl="0" fontAlgn="base">
        <a:spcBef>
          <a:spcPct val="20000"/>
        </a:spcBef>
        <a:spcAft>
          <a:spcPct val="0"/>
        </a:spcAft>
        <a:buClr>
          <a:srgbClr val="BDCAE9"/>
        </a:buClr>
        <a:buSzPct val="68000"/>
        <a:buFont typeface="Wingdings 2"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www.geeksforgeeks.org/backttracking-set-2-rat-in-a-maze/" TargetMode="External"/><Relationship Id="rId3" Type="http://schemas.openxmlformats.org/officeDocument/2006/relationships/hyperlink" Target="https://www.geeksforgeeks.org/match-a-pattern-and-string-without-using-regular-expressions/" TargetMode="External"/><Relationship Id="rId7" Type="http://schemas.openxmlformats.org/officeDocument/2006/relationships/hyperlink" Target="https://www.geeksforgeeks.org/backttracking-set-5-m-coloring-problem/" TargetMode="External"/><Relationship Id="rId12" Type="http://schemas.openxmlformats.org/officeDocument/2006/relationships/hyperlink" Target="https://www.geeksforgeeks.org/backttracking-set-4-subset-sum/" TargetMode="External"/><Relationship Id="rId2" Type="http://schemas.openxmlformats.org/officeDocument/2006/relationships/hyperlink" Target="https://www.geeksforgeeks.org/remove-invalid-parentheses/" TargetMode="External"/><Relationship Id="rId1" Type="http://schemas.openxmlformats.org/officeDocument/2006/relationships/slideLayout" Target="../slideLayouts/slideLayout2.xml"/><Relationship Id="rId6" Type="http://schemas.openxmlformats.org/officeDocument/2006/relationships/hyperlink" Target="https://www.geeksforgeeks.org/backtracking-set-7-suduku/" TargetMode="External"/><Relationship Id="rId11" Type="http://schemas.openxmlformats.org/officeDocument/2006/relationships/hyperlink" Target="https://www.geeksforgeeks.org/print-palindromic-partitions-string/" TargetMode="External"/><Relationship Id="rId5" Type="http://schemas.openxmlformats.org/officeDocument/2006/relationships/hyperlink" Target="https://www.geeksforgeeks.org/backtracking-set-7-hamiltonian-cycle/" TargetMode="External"/><Relationship Id="rId10" Type="http://schemas.openxmlformats.org/officeDocument/2006/relationships/hyperlink" Target="https://www.geeksforgeeks.org/find-shortest-safe-route-in-a-path-with-landmines/" TargetMode="External"/><Relationship Id="rId4" Type="http://schemas.openxmlformats.org/officeDocument/2006/relationships/hyperlink" Target="https://www.geeksforgeeks.org/find-paths-from-corner-cell-to-middle-cell-in-maze/" TargetMode="External"/><Relationship Id="rId9" Type="http://schemas.openxmlformats.org/officeDocument/2006/relationships/hyperlink" Target="https://www.geeksforgeeks.org/write-a-c-program-to-print-all-permutations-of-a-given-st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xmlns="" id="{B9994641-FDD5-4191-A4CE-DF07C7915E89}"/>
              </a:ext>
            </a:extLst>
          </p:cNvPr>
          <p:cNvSpPr txBox="1">
            <a:spLocks/>
          </p:cNvSpPr>
          <p:nvPr/>
        </p:nvSpPr>
        <p:spPr>
          <a:xfrm>
            <a:off x="1270991" y="5380037"/>
            <a:ext cx="6343649" cy="12287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3600" b="1" dirty="0">
                <a:solidFill>
                  <a:srgbClr val="7030A0"/>
                </a:solidFill>
                <a:latin typeface="Times New Roman" panose="02020603050405020304" pitchFamily="18" charset="0"/>
                <a:cs typeface="Times New Roman" panose="02020603050405020304" pitchFamily="18" charset="0"/>
              </a:rPr>
              <a:t>Fahad Ahmed</a:t>
            </a:r>
          </a:p>
          <a:p>
            <a:pPr marL="0" indent="0" algn="ctr">
              <a:spcBef>
                <a:spcPts val="0"/>
              </a:spcBef>
              <a:buNone/>
            </a:pPr>
            <a:r>
              <a:rPr lang="en-US" sz="2800" dirty="0">
                <a:solidFill>
                  <a:srgbClr val="002060"/>
                </a:solidFill>
                <a:latin typeface="Times New Roman" panose="02020603050405020304" pitchFamily="18" charset="0"/>
                <a:cs typeface="Times New Roman" panose="02020603050405020304" pitchFamily="18" charset="0"/>
              </a:rPr>
              <a:t>Lecturer, Dept. of </a:t>
            </a:r>
            <a:r>
              <a:rPr lang="en-US" sz="2800" dirty="0" smtClean="0">
                <a:solidFill>
                  <a:srgbClr val="002060"/>
                </a:solidFill>
                <a:latin typeface="Times New Roman" panose="02020603050405020304" pitchFamily="18" charset="0"/>
                <a:cs typeface="Times New Roman" panose="02020603050405020304" pitchFamily="18" charset="0"/>
              </a:rPr>
              <a:t>CSE</a:t>
            </a:r>
          </a:p>
          <a:p>
            <a:pPr marL="0" indent="0" algn="ctr">
              <a:spcBef>
                <a:spcPts val="0"/>
              </a:spcBef>
              <a:buNone/>
            </a:pPr>
            <a:r>
              <a:rPr lang="en-US" sz="1600" dirty="0" smtClean="0">
                <a:solidFill>
                  <a:srgbClr val="002060"/>
                </a:solidFill>
                <a:latin typeface="Times New Roman" panose="02020603050405020304" pitchFamily="18" charset="0"/>
                <a:cs typeface="Times New Roman" panose="02020603050405020304" pitchFamily="18" charset="0"/>
              </a:rPr>
              <a:t>E-mail: fahadahmed@uap-bd.edu</a:t>
            </a:r>
          </a:p>
          <a:p>
            <a:pPr marL="0" indent="0" algn="ctr">
              <a:spcBef>
                <a:spcPts val="0"/>
              </a:spcBef>
              <a:buNone/>
            </a:pPr>
            <a:endParaRPr lang="en-US" sz="2800"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1800" dirty="0"/>
          </a:p>
        </p:txBody>
      </p:sp>
      <p:sp>
        <p:nvSpPr>
          <p:cNvPr id="34" name="Rectangle 33">
            <a:extLst>
              <a:ext uri="{FF2B5EF4-FFF2-40B4-BE49-F238E27FC236}">
                <a16:creationId xmlns:a16="http://schemas.microsoft.com/office/drawing/2014/main" xmlns="" id="{DFDF5A0B-3F2C-4188-9624-856948B63B33}"/>
              </a:ext>
            </a:extLst>
          </p:cNvPr>
          <p:cNvSpPr/>
          <p:nvPr/>
        </p:nvSpPr>
        <p:spPr>
          <a:xfrm>
            <a:off x="0" y="0"/>
            <a:ext cx="9144000" cy="6858000"/>
          </a:xfrm>
          <a:prstGeom prst="rect">
            <a:avLst/>
          </a:prstGeom>
          <a:noFill/>
          <a:ln w="38100">
            <a:solidFill>
              <a:srgbClr val="91E5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436846E3-5EC8-4890-9987-7F42A01985C6}"/>
              </a:ext>
            </a:extLst>
          </p:cNvPr>
          <p:cNvSpPr/>
          <p:nvPr/>
        </p:nvSpPr>
        <p:spPr>
          <a:xfrm>
            <a:off x="152400" y="152400"/>
            <a:ext cx="8839200" cy="6553200"/>
          </a:xfrm>
          <a:prstGeom prst="rect">
            <a:avLst/>
          </a:prstGeom>
          <a:noFill/>
          <a:ln>
            <a:solidFill>
              <a:srgbClr val="91E5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58482" y="2190498"/>
            <a:ext cx="5312673" cy="1754326"/>
          </a:xfrm>
          <a:prstGeom prst="rect">
            <a:avLst/>
          </a:prstGeom>
          <a:noFill/>
        </p:spPr>
        <p:txBody>
          <a:bodyPr wrap="none" rtlCol="0">
            <a:spAutoFit/>
          </a:bodyPr>
          <a:lstStyle/>
          <a:p>
            <a:pPr algn="ctr"/>
            <a:r>
              <a:rPr lang="en-US" sz="6000" dirty="0">
                <a:solidFill>
                  <a:srgbClr val="0070C0"/>
                </a:solidFill>
                <a:latin typeface="Lucida Calligraphy" panose="03010101010101010101" pitchFamily="66" charset="0"/>
                <a:ea typeface="+mj-ea"/>
                <a:cs typeface="+mj-cs"/>
              </a:rPr>
              <a:t>CSE- </a:t>
            </a:r>
            <a:r>
              <a:rPr lang="en-US" sz="6000" dirty="0" smtClean="0">
                <a:solidFill>
                  <a:srgbClr val="0070C0"/>
                </a:solidFill>
                <a:latin typeface="Lucida Calligraphy" panose="03010101010101010101" pitchFamily="66" charset="0"/>
                <a:ea typeface="+mj-ea"/>
                <a:cs typeface="+mj-cs"/>
              </a:rPr>
              <a:t>208</a:t>
            </a:r>
          </a:p>
          <a:p>
            <a:pPr algn="ctr"/>
            <a:r>
              <a:rPr lang="en-US" sz="4800" dirty="0" smtClean="0">
                <a:solidFill>
                  <a:srgbClr val="00B0F0"/>
                </a:solidFill>
                <a:latin typeface="Lucida Calligraphy" panose="03010101010101010101" pitchFamily="66" charset="0"/>
                <a:ea typeface="+mj-ea"/>
                <a:cs typeface="+mj-cs"/>
              </a:rPr>
              <a:t>Algorithms Lab</a:t>
            </a:r>
            <a:endParaRPr lang="en-US" sz="4800" dirty="0">
              <a:solidFill>
                <a:srgbClr val="00B0F0"/>
              </a:solidFill>
              <a:latin typeface="Lucida Calligraphy" panose="03010101010101010101" pitchFamily="66" charset="0"/>
              <a:ea typeface="+mj-ea"/>
              <a:cs typeface="+mj-cs"/>
            </a:endParaRPr>
          </a:p>
        </p:txBody>
      </p:sp>
      <p:sp>
        <p:nvSpPr>
          <p:cNvPr id="12" name="Rectangle 2"/>
          <p:cNvSpPr txBox="1">
            <a:spLocks noChangeArrowheads="1"/>
          </p:cNvSpPr>
          <p:nvPr/>
        </p:nvSpPr>
        <p:spPr>
          <a:xfrm>
            <a:off x="1679221" y="3932236"/>
            <a:ext cx="5527188" cy="1447801"/>
          </a:xfrm>
          <a:prstGeom prst="rect">
            <a:avLst/>
          </a:prstGeom>
        </p:spPr>
        <p:txBody>
          <a:bodyPr vert="horz" lIns="91440" tIns="45720" rIns="91440" bIns="45720" rtlCol="0" anchor="ctr">
            <a:noAutofit/>
          </a:bodyPr>
          <a:lstStyle>
            <a:lvl1pPr algn="l" defTabSz="685715" rtl="0" eaLnBrk="1" latinLnBrk="0" hangingPunct="1">
              <a:spcBef>
                <a:spcPct val="0"/>
              </a:spcBef>
              <a:buNone/>
              <a:defRPr sz="3000" kern="1200">
                <a:solidFill>
                  <a:schemeClr val="tx1">
                    <a:lumMod val="75000"/>
                    <a:lumOff val="25000"/>
                  </a:schemeClr>
                </a:solidFill>
                <a:latin typeface="+mj-lt"/>
                <a:ea typeface="+mj-ea"/>
                <a:cs typeface="+mj-cs"/>
              </a:defRPr>
            </a:lvl1pPr>
          </a:lstStyle>
          <a:p>
            <a:pPr algn="ctr"/>
            <a:r>
              <a:rPr lang="en-GB" sz="3600" b="1" dirty="0" smtClean="0">
                <a:solidFill>
                  <a:srgbClr val="C00000"/>
                </a:solidFill>
              </a:rPr>
              <a:t>Lab</a:t>
            </a:r>
            <a:r>
              <a:rPr lang="en-US" sz="3600" b="1" dirty="0" smtClean="0">
                <a:solidFill>
                  <a:srgbClr val="C00000"/>
                </a:solidFill>
              </a:rPr>
              <a:t>: 13</a:t>
            </a:r>
            <a:endParaRPr lang="en-US" sz="3600" b="1" dirty="0">
              <a:solidFill>
                <a:srgbClr val="C00000"/>
              </a:solidFill>
            </a:endParaRPr>
          </a:p>
          <a:p>
            <a:pPr algn="ctr"/>
            <a:r>
              <a:rPr lang="en-US" sz="4000" dirty="0" smtClean="0">
                <a:solidFill>
                  <a:srgbClr val="002060"/>
                </a:solidFill>
                <a:latin typeface="Agency FB" panose="020B0503020202020204" pitchFamily="34" charset="0"/>
              </a:rPr>
              <a:t>Backtracking</a:t>
            </a:r>
            <a:endParaRPr lang="en-US" sz="4000" dirty="0">
              <a:solidFill>
                <a:srgbClr val="002060"/>
              </a:solidFill>
              <a:latin typeface="Agency FB" panose="020B0503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95" y="328486"/>
            <a:ext cx="1841042" cy="1785812"/>
          </a:xfrm>
          <a:prstGeom prst="rect">
            <a:avLst/>
          </a:prstGeom>
        </p:spPr>
      </p:pic>
    </p:spTree>
    <p:extLst>
      <p:ext uri="{BB962C8B-B14F-4D97-AF65-F5344CB8AC3E}">
        <p14:creationId xmlns:p14="http://schemas.microsoft.com/office/powerpoint/2010/main" val="1472472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500" y="1928812"/>
            <a:ext cx="910876" cy="910781"/>
          </a:xfrm>
          <a:custGeom>
            <a:avLst/>
            <a:gdLst/>
            <a:ahLst/>
            <a:cxnLst/>
            <a:rect l="l" t="t" r="r" b="b"/>
            <a:pathLst>
              <a:path w="1214501" h="1214374">
                <a:moveTo>
                  <a:pt x="0" y="0"/>
                </a:moveTo>
                <a:lnTo>
                  <a:pt x="1214501" y="121437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
        <p:nvSpPr>
          <p:cNvPr id="15" name="object 6"/>
          <p:cNvSpPr/>
          <p:nvPr/>
        </p:nvSpPr>
        <p:spPr>
          <a:xfrm>
            <a:off x="2385296" y="1320259"/>
            <a:ext cx="4659872" cy="4371089"/>
          </a:xfrm>
          <a:custGeom>
            <a:avLst/>
            <a:gdLst/>
            <a:ahLst/>
            <a:cxnLst/>
            <a:rect l="l" t="t" r="r" b="b"/>
            <a:pathLst>
              <a:path w="6215126" h="5302504">
                <a:moveTo>
                  <a:pt x="0" y="5302504"/>
                </a:moveTo>
                <a:lnTo>
                  <a:pt x="6215126" y="5302504"/>
                </a:lnTo>
                <a:lnTo>
                  <a:pt x="6215126" y="0"/>
                </a:lnTo>
                <a:lnTo>
                  <a:pt x="0" y="0"/>
                </a:lnTo>
                <a:lnTo>
                  <a:pt x="0" y="5302504"/>
                </a:lnTo>
                <a:close/>
              </a:path>
            </a:pathLst>
          </a:custGeom>
          <a:solidFill>
            <a:srgbClr val="000000"/>
          </a:solidFill>
        </p:spPr>
        <p:txBody>
          <a:bodyPr wrap="square" lIns="0" tIns="0" rIns="0" bIns="0" rtlCol="0">
            <a:noAutofit/>
          </a:bodyPr>
          <a:lstStyle/>
          <a:p>
            <a:endParaRPr/>
          </a:p>
        </p:txBody>
      </p:sp>
      <p:sp>
        <p:nvSpPr>
          <p:cNvPr id="16" name="object 7"/>
          <p:cNvSpPr/>
          <p:nvPr/>
        </p:nvSpPr>
        <p:spPr>
          <a:xfrm>
            <a:off x="2385296" y="1320259"/>
            <a:ext cx="4659872" cy="4371089"/>
          </a:xfrm>
          <a:custGeom>
            <a:avLst/>
            <a:gdLst/>
            <a:ahLst/>
            <a:cxnLst/>
            <a:rect l="l" t="t" r="r" b="b"/>
            <a:pathLst>
              <a:path w="6215126" h="5302504">
                <a:moveTo>
                  <a:pt x="0" y="5302504"/>
                </a:moveTo>
                <a:lnTo>
                  <a:pt x="6215126" y="5302504"/>
                </a:lnTo>
                <a:lnTo>
                  <a:pt x="6215126" y="0"/>
                </a:lnTo>
                <a:lnTo>
                  <a:pt x="0" y="0"/>
                </a:lnTo>
                <a:lnTo>
                  <a:pt x="0" y="5302504"/>
                </a:lnTo>
                <a:close/>
              </a:path>
            </a:pathLst>
          </a:custGeom>
          <a:ln w="25400">
            <a:solidFill>
              <a:srgbClr val="000000"/>
            </a:solidFill>
          </a:ln>
        </p:spPr>
        <p:txBody>
          <a:bodyPr wrap="square" lIns="0" tIns="0" rIns="0" bIns="0" rtlCol="0">
            <a:noAutofit/>
          </a:bodyPr>
          <a:lstStyle/>
          <a:p>
            <a:endParaRPr/>
          </a:p>
        </p:txBody>
      </p:sp>
      <p:sp>
        <p:nvSpPr>
          <p:cNvPr id="17" name="object 8"/>
          <p:cNvSpPr/>
          <p:nvPr/>
        </p:nvSpPr>
        <p:spPr>
          <a:xfrm>
            <a:off x="2644661" y="1522836"/>
            <a:ext cx="4125498" cy="3856843"/>
          </a:xfrm>
          <a:prstGeom prst="rect">
            <a:avLst/>
          </a:prstGeom>
          <a:blipFill>
            <a:blip r:embed="rId2" cstate="print"/>
            <a:stretch>
              <a:fillRect/>
            </a:stretch>
          </a:blipFill>
        </p:spPr>
        <p:txBody>
          <a:bodyPr wrap="square" lIns="0" tIns="0" rIns="0" bIns="0" rtlCol="0">
            <a:noAutofit/>
          </a:bodyPr>
          <a:lstStyle/>
          <a:p>
            <a:endParaRPr/>
          </a:p>
        </p:txBody>
      </p:sp>
      <p:sp>
        <p:nvSpPr>
          <p:cNvPr id="18" name="object 9"/>
          <p:cNvSpPr/>
          <p:nvPr/>
        </p:nvSpPr>
        <p:spPr>
          <a:xfrm>
            <a:off x="2805442" y="1614830"/>
            <a:ext cx="736707" cy="714227"/>
          </a:xfrm>
          <a:prstGeom prst="rect">
            <a:avLst/>
          </a:prstGeom>
          <a:blipFill>
            <a:blip r:embed="rId3" cstate="print"/>
            <a:stretch>
              <a:fillRect/>
            </a:stretch>
          </a:blipFill>
        </p:spPr>
        <p:txBody>
          <a:bodyPr wrap="square" lIns="0" tIns="0" rIns="0" bIns="0" rtlCol="0">
            <a:noAutofit/>
          </a:bodyPr>
          <a:lstStyle/>
          <a:p>
            <a:endParaRPr/>
          </a:p>
        </p:txBody>
      </p:sp>
      <p:sp>
        <p:nvSpPr>
          <p:cNvPr id="19" name="object 2"/>
          <p:cNvSpPr txBox="1"/>
          <p:nvPr/>
        </p:nvSpPr>
        <p:spPr>
          <a:xfrm>
            <a:off x="2385296" y="1320259"/>
            <a:ext cx="4659872" cy="4371089"/>
          </a:xfrm>
          <a:prstGeom prst="rect">
            <a:avLst/>
          </a:prstGeom>
        </p:spPr>
        <p:txBody>
          <a:bodyPr wrap="square" lIns="0" tIns="0" rIns="0" bIns="0" rtlCol="0">
            <a:noAutofit/>
          </a:bodyPr>
          <a:lstStyle/>
          <a:p>
            <a:pPr marL="19050">
              <a:lnSpc>
                <a:spcPts val="750"/>
              </a:lnSpc>
            </a:pPr>
            <a:endParaRPr sz="750"/>
          </a:p>
        </p:txBody>
      </p:sp>
      <p:sp>
        <p:nvSpPr>
          <p:cNvPr id="20" name="Rectangle 19"/>
          <p:cNvSpPr/>
          <p:nvPr/>
        </p:nvSpPr>
        <p:spPr>
          <a:xfrm>
            <a:off x="143968" y="745822"/>
            <a:ext cx="4572000" cy="400110"/>
          </a:xfrm>
          <a:prstGeom prst="rect">
            <a:avLst/>
          </a:prstGeom>
        </p:spPr>
        <p:txBody>
          <a:bodyPr>
            <a:spAutoFit/>
          </a:bodyPr>
          <a:lstStyle/>
          <a:p>
            <a:r>
              <a:rPr lang="en-US" sz="2000" b="1" dirty="0" smtClean="0">
                <a:solidFill>
                  <a:srgbClr val="273239"/>
                </a:solidFill>
                <a:latin typeface="+mn-lt"/>
              </a:rPr>
              <a:t>Consider, </a:t>
            </a:r>
            <a:r>
              <a:rPr lang="en-US" sz="2000" b="1" dirty="0">
                <a:solidFill>
                  <a:srgbClr val="273239"/>
                </a:solidFill>
                <a:latin typeface="+mn-lt"/>
              </a:rPr>
              <a:t>4 </a:t>
            </a:r>
            <a:r>
              <a:rPr lang="en-US" sz="2000" b="1" dirty="0" smtClean="0">
                <a:solidFill>
                  <a:srgbClr val="273239"/>
                </a:solidFill>
                <a:latin typeface="+mn-lt"/>
              </a:rPr>
              <a:t>Queens</a:t>
            </a:r>
            <a:endParaRPr lang="en-US" sz="2000" b="1" dirty="0">
              <a:latin typeface="+mn-lt"/>
            </a:endParaRPr>
          </a:p>
        </p:txBody>
      </p:sp>
    </p:spTree>
    <p:extLst>
      <p:ext uri="{BB962C8B-B14F-4D97-AF65-F5344CB8AC3E}">
        <p14:creationId xmlns:p14="http://schemas.microsoft.com/office/powerpoint/2010/main" val="3061856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500" y="1928812"/>
            <a:ext cx="910876" cy="910781"/>
          </a:xfrm>
          <a:custGeom>
            <a:avLst/>
            <a:gdLst/>
            <a:ahLst/>
            <a:cxnLst/>
            <a:rect l="l" t="t" r="r" b="b"/>
            <a:pathLst>
              <a:path w="1214501" h="1214374">
                <a:moveTo>
                  <a:pt x="0" y="0"/>
                </a:moveTo>
                <a:lnTo>
                  <a:pt x="1214501" y="121437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971638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438757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3232499" y="1928813"/>
            <a:ext cx="2036064" cy="1143"/>
          </a:xfrm>
          <a:custGeom>
            <a:avLst/>
            <a:gdLst/>
            <a:ahLst/>
            <a:cxnLst/>
            <a:rect l="l" t="t" r="r" b="b"/>
            <a:pathLst>
              <a:path w="2714752" h="1524">
                <a:moveTo>
                  <a:pt x="0" y="0"/>
                </a:moveTo>
                <a:lnTo>
                  <a:pt x="2714752"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640646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196907" y="2786063"/>
            <a:ext cx="1071658" cy="1018032"/>
          </a:xfrm>
          <a:custGeom>
            <a:avLst/>
            <a:gdLst/>
            <a:ahLst/>
            <a:cxnLst/>
            <a:rect l="l" t="t" r="r" b="b"/>
            <a:pathLst>
              <a:path w="1428877" h="1357376">
                <a:moveTo>
                  <a:pt x="0" y="1357376"/>
                </a:moveTo>
                <a:lnTo>
                  <a:pt x="1428877"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787672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39938"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50531" y="3964781"/>
            <a:ext cx="857250" cy="1238"/>
          </a:xfrm>
          <a:custGeom>
            <a:avLst/>
            <a:gdLst/>
            <a:ahLst/>
            <a:cxnLst/>
            <a:rect l="l" t="t" r="r" b="b"/>
            <a:pathLst>
              <a:path w="1143000" h="1650">
                <a:moveTo>
                  <a:pt x="0" y="0"/>
                </a:moveTo>
                <a:lnTo>
                  <a:pt x="1143000" y="16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2562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143376" y="3857626"/>
            <a:ext cx="1125188" cy="964406"/>
          </a:xfrm>
          <a:custGeom>
            <a:avLst/>
            <a:gdLst/>
            <a:ahLst/>
            <a:cxnLst/>
            <a:rect l="l" t="t" r="r" b="b"/>
            <a:pathLst>
              <a:path w="1500251" h="1285875">
                <a:moveTo>
                  <a:pt x="0" y="0"/>
                </a:moveTo>
                <a:lnTo>
                  <a:pt x="1500251" y="1285875"/>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34976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474419" y="1376655"/>
            <a:ext cx="8136181" cy="467166"/>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a:t>
            </a:r>
            <a:r>
              <a:rPr lang="en-US" sz="2400" spc="3" dirty="0" smtClean="0">
                <a:cs typeface="Arial"/>
              </a:rPr>
              <a:t>Solution:  find a false movements</a:t>
            </a:r>
            <a:endParaRPr sz="2400" dirty="0">
              <a:cs typeface="Arial"/>
            </a:endParaRPr>
          </a:p>
        </p:txBody>
      </p:sp>
      <p:pic>
        <p:nvPicPr>
          <p:cNvPr id="10" name="Picture 9">
            <a:extLst>
              <a:ext uri="{FF2B5EF4-FFF2-40B4-BE49-F238E27FC236}">
                <a16:creationId xmlns:a16="http://schemas.microsoft.com/office/drawing/2014/main" xmlns="" id="{E5C59B08-9890-401A-81B1-98B0C5F6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92" y="2673769"/>
            <a:ext cx="1529829" cy="1633900"/>
          </a:xfrm>
          <a:prstGeom prst="rect">
            <a:avLst/>
          </a:prstGeom>
        </p:spPr>
      </p:pic>
      <p:pic>
        <p:nvPicPr>
          <p:cNvPr id="12" name="Picture 11">
            <a:extLst>
              <a:ext uri="{FF2B5EF4-FFF2-40B4-BE49-F238E27FC236}">
                <a16:creationId xmlns:a16="http://schemas.microsoft.com/office/drawing/2014/main" xmlns="" id="{FFD5A757-52FE-4C15-A4F9-ED74CFFFE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605" y="2673769"/>
            <a:ext cx="1529829" cy="1529829"/>
          </a:xfrm>
          <a:prstGeom prst="rect">
            <a:avLst/>
          </a:prstGeom>
        </p:spPr>
      </p:pic>
      <p:pic>
        <p:nvPicPr>
          <p:cNvPr id="17" name="Picture 16">
            <a:extLst>
              <a:ext uri="{FF2B5EF4-FFF2-40B4-BE49-F238E27FC236}">
                <a16:creationId xmlns:a16="http://schemas.microsoft.com/office/drawing/2014/main" xmlns="" id="{6E8BEB99-F76B-4963-A3C9-377BAB67D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917" y="2630579"/>
            <a:ext cx="1529829" cy="1529829"/>
          </a:xfrm>
          <a:prstGeom prst="rect">
            <a:avLst/>
          </a:prstGeom>
        </p:spPr>
      </p:pic>
      <p:cxnSp>
        <p:nvCxnSpPr>
          <p:cNvPr id="19" name="Straight Arrow Connector 18">
            <a:extLst>
              <a:ext uri="{FF2B5EF4-FFF2-40B4-BE49-F238E27FC236}">
                <a16:creationId xmlns:a16="http://schemas.microsoft.com/office/drawing/2014/main" xmlns="" id="{B8FE0619-AE09-4E03-94BC-E1FED6609F2D}"/>
              </a:ext>
            </a:extLst>
          </p:cNvPr>
          <p:cNvCxnSpPr>
            <a:cxnSpLocks/>
          </p:cNvCxnSpPr>
          <p:nvPr/>
        </p:nvCxnSpPr>
        <p:spPr>
          <a:xfrm>
            <a:off x="2190985" y="3395493"/>
            <a:ext cx="80948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C62A31CA-A41E-44CE-927D-4F1BDA5B3D61}"/>
              </a:ext>
            </a:extLst>
          </p:cNvPr>
          <p:cNvCxnSpPr>
            <a:cxnSpLocks/>
          </p:cNvCxnSpPr>
          <p:nvPr/>
        </p:nvCxnSpPr>
        <p:spPr>
          <a:xfrm>
            <a:off x="5200651" y="3395493"/>
            <a:ext cx="80948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3433200E-7486-43C0-ADD8-150B5C8D23F9}"/>
              </a:ext>
            </a:extLst>
          </p:cNvPr>
          <p:cNvCxnSpPr>
            <a:cxnSpLocks/>
          </p:cNvCxnSpPr>
          <p:nvPr/>
        </p:nvCxnSpPr>
        <p:spPr>
          <a:xfrm flipH="1" flipV="1">
            <a:off x="3860611" y="4048902"/>
            <a:ext cx="1771650" cy="6373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2EBE3DDD-BE9C-4F27-AE4E-919394AC55CB}"/>
              </a:ext>
            </a:extLst>
          </p:cNvPr>
          <p:cNvCxnSpPr>
            <a:cxnSpLocks/>
          </p:cNvCxnSpPr>
          <p:nvPr/>
        </p:nvCxnSpPr>
        <p:spPr>
          <a:xfrm flipV="1">
            <a:off x="5632261" y="3714750"/>
            <a:ext cx="1225739" cy="9715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60218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4106220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3232501" y="1928813"/>
            <a:ext cx="1982438" cy="1143"/>
          </a:xfrm>
          <a:custGeom>
            <a:avLst/>
            <a:gdLst/>
            <a:ahLst/>
            <a:cxnLst/>
            <a:rect l="l" t="t" r="r" b="b"/>
            <a:pathLst>
              <a:path w="2643251" h="1524">
                <a:moveTo>
                  <a:pt x="0" y="0"/>
                </a:moveTo>
                <a:lnTo>
                  <a:pt x="2643251"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81732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8420" y="981455"/>
            <a:ext cx="8157972" cy="168859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2388" y="2638806"/>
            <a:ext cx="8686800" cy="77724"/>
          </a:xfrm>
          <a:custGeom>
            <a:avLst/>
            <a:gdLst/>
            <a:ahLst/>
            <a:cxnLst/>
            <a:rect l="l" t="t" r="r" b="b"/>
            <a:pathLst>
              <a:path w="8686800" h="77724">
                <a:moveTo>
                  <a:pt x="0" y="38862"/>
                </a:moveTo>
                <a:lnTo>
                  <a:pt x="369" y="44192"/>
                </a:lnTo>
                <a:lnTo>
                  <a:pt x="4768" y="57383"/>
                </a:lnTo>
                <a:lnTo>
                  <a:pt x="13398" y="68026"/>
                </a:lnTo>
                <a:lnTo>
                  <a:pt x="25327" y="75135"/>
                </a:lnTo>
                <a:lnTo>
                  <a:pt x="39624" y="77724"/>
                </a:lnTo>
                <a:lnTo>
                  <a:pt x="8647938" y="77724"/>
                </a:lnTo>
                <a:lnTo>
                  <a:pt x="8684255" y="52873"/>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6" name="object 6"/>
          <p:cNvSpPr/>
          <p:nvPr/>
        </p:nvSpPr>
        <p:spPr>
          <a:xfrm>
            <a:off x="52388" y="914400"/>
            <a:ext cx="8686800" cy="77724"/>
          </a:xfrm>
          <a:custGeom>
            <a:avLst/>
            <a:gdLst/>
            <a:ahLst/>
            <a:cxnLst/>
            <a:rect l="l" t="t" r="r" b="b"/>
            <a:pathLst>
              <a:path w="8686800" h="77724">
                <a:moveTo>
                  <a:pt x="0" y="38862"/>
                </a:moveTo>
                <a:lnTo>
                  <a:pt x="369" y="44355"/>
                </a:lnTo>
                <a:lnTo>
                  <a:pt x="4768" y="57721"/>
                </a:lnTo>
                <a:lnTo>
                  <a:pt x="13398" y="68286"/>
                </a:lnTo>
                <a:lnTo>
                  <a:pt x="25327" y="75227"/>
                </a:lnTo>
                <a:lnTo>
                  <a:pt x="39624" y="77724"/>
                </a:lnTo>
                <a:lnTo>
                  <a:pt x="8647938" y="77724"/>
                </a:lnTo>
                <a:lnTo>
                  <a:pt x="8684255" y="53185"/>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7" name="object 7"/>
          <p:cNvSpPr/>
          <p:nvPr/>
        </p:nvSpPr>
        <p:spPr>
          <a:xfrm>
            <a:off x="8447342" y="678180"/>
            <a:ext cx="77724" cy="2234946"/>
          </a:xfrm>
          <a:custGeom>
            <a:avLst/>
            <a:gdLst/>
            <a:ahLst/>
            <a:cxnLst/>
            <a:rect l="l" t="t" r="r" b="b"/>
            <a:pathLst>
              <a:path w="77724" h="2234945">
                <a:moveTo>
                  <a:pt x="0" y="38862"/>
                </a:moveTo>
                <a:lnTo>
                  <a:pt x="0" y="2196084"/>
                </a:lnTo>
                <a:lnTo>
                  <a:pt x="24850" y="2232307"/>
                </a:lnTo>
                <a:lnTo>
                  <a:pt x="38862" y="2234946"/>
                </a:lnTo>
                <a:lnTo>
                  <a:pt x="43634" y="2234650"/>
                </a:lnTo>
                <a:lnTo>
                  <a:pt x="57025" y="2230394"/>
                </a:lnTo>
                <a:lnTo>
                  <a:pt x="67847" y="2221870"/>
                </a:lnTo>
                <a:lnTo>
                  <a:pt x="75085" y="2210095"/>
                </a:lnTo>
                <a:lnTo>
                  <a:pt x="77724" y="2196084"/>
                </a:lnTo>
                <a:lnTo>
                  <a:pt x="77724" y="38862"/>
                </a:lnTo>
                <a:lnTo>
                  <a:pt x="52873"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8" name="object 8"/>
          <p:cNvSpPr/>
          <p:nvPr/>
        </p:nvSpPr>
        <p:spPr>
          <a:xfrm>
            <a:off x="258889" y="684275"/>
            <a:ext cx="77724" cy="2235708"/>
          </a:xfrm>
          <a:custGeom>
            <a:avLst/>
            <a:gdLst/>
            <a:ahLst/>
            <a:cxnLst/>
            <a:rect l="l" t="t" r="r" b="b"/>
            <a:pathLst>
              <a:path w="77724" h="2235708">
                <a:moveTo>
                  <a:pt x="0" y="38862"/>
                </a:moveTo>
                <a:lnTo>
                  <a:pt x="0" y="2196846"/>
                </a:lnTo>
                <a:lnTo>
                  <a:pt x="24850" y="2233069"/>
                </a:lnTo>
                <a:lnTo>
                  <a:pt x="38862" y="2235708"/>
                </a:lnTo>
                <a:lnTo>
                  <a:pt x="43782" y="2235412"/>
                </a:lnTo>
                <a:lnTo>
                  <a:pt x="57362" y="2231156"/>
                </a:lnTo>
                <a:lnTo>
                  <a:pt x="68110" y="2222632"/>
                </a:lnTo>
                <a:lnTo>
                  <a:pt x="75179" y="2210857"/>
                </a:lnTo>
                <a:lnTo>
                  <a:pt x="77724" y="2196846"/>
                </a:lnTo>
                <a:lnTo>
                  <a:pt x="77724" y="38862"/>
                </a:lnTo>
                <a:lnTo>
                  <a:pt x="53185"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9" name="object 9"/>
          <p:cNvSpPr/>
          <p:nvPr/>
        </p:nvSpPr>
        <p:spPr>
          <a:xfrm>
            <a:off x="2830829" y="5783580"/>
            <a:ext cx="3481578" cy="77724"/>
          </a:xfrm>
          <a:custGeom>
            <a:avLst/>
            <a:gdLst/>
            <a:ahLst/>
            <a:cxnLst/>
            <a:rect l="l" t="t" r="r" b="b"/>
            <a:pathLst>
              <a:path w="3481578" h="77724">
                <a:moveTo>
                  <a:pt x="0" y="38862"/>
                </a:moveTo>
                <a:lnTo>
                  <a:pt x="295" y="43634"/>
                </a:lnTo>
                <a:lnTo>
                  <a:pt x="4551" y="57025"/>
                </a:lnTo>
                <a:lnTo>
                  <a:pt x="13075" y="67847"/>
                </a:lnTo>
                <a:lnTo>
                  <a:pt x="24850" y="75085"/>
                </a:lnTo>
                <a:lnTo>
                  <a:pt x="38862" y="77724"/>
                </a:lnTo>
                <a:lnTo>
                  <a:pt x="3442716" y="77723"/>
                </a:lnTo>
                <a:lnTo>
                  <a:pt x="3478939" y="52873"/>
                </a:lnTo>
                <a:lnTo>
                  <a:pt x="3481578" y="38861"/>
                </a:lnTo>
                <a:lnTo>
                  <a:pt x="3481282" y="34089"/>
                </a:lnTo>
                <a:lnTo>
                  <a:pt x="3477026" y="20698"/>
                </a:lnTo>
                <a:lnTo>
                  <a:pt x="3468502" y="9876"/>
                </a:lnTo>
                <a:lnTo>
                  <a:pt x="3456727" y="2638"/>
                </a:lnTo>
                <a:lnTo>
                  <a:pt x="3442716" y="0"/>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10" name="object 10"/>
          <p:cNvSpPr/>
          <p:nvPr/>
        </p:nvSpPr>
        <p:spPr>
          <a:xfrm>
            <a:off x="4095750" y="5734050"/>
            <a:ext cx="949451" cy="1767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09588" y="1184147"/>
            <a:ext cx="7772400" cy="1143000"/>
          </a:xfrm>
          <a:prstGeom prst="rect">
            <a:avLst/>
          </a:prstGeom>
          <a:blipFill>
            <a:blip r:embed="rId4" cstate="print"/>
            <a:stretch>
              <a:fillRect/>
            </a:stretch>
          </a:blipFill>
        </p:spPr>
        <p:txBody>
          <a:bodyPr wrap="square" lIns="0" tIns="0" rIns="0" bIns="0" rtlCol="0">
            <a:noAutofit/>
          </a:bodyPr>
          <a:lstStyle/>
          <a:p>
            <a:endParaRPr/>
          </a:p>
        </p:txBody>
      </p:sp>
      <p:sp>
        <p:nvSpPr>
          <p:cNvPr id="2" name="object 2"/>
          <p:cNvSpPr txBox="1"/>
          <p:nvPr/>
        </p:nvSpPr>
        <p:spPr>
          <a:xfrm>
            <a:off x="612458" y="1222248"/>
            <a:ext cx="7669530" cy="1219961"/>
          </a:xfrm>
          <a:prstGeom prst="rect">
            <a:avLst/>
          </a:prstGeom>
        </p:spPr>
        <p:txBody>
          <a:bodyPr wrap="square" lIns="0" tIns="0" rIns="0" bIns="0" rtlCol="0">
            <a:noAutofit/>
          </a:bodyPr>
          <a:lstStyle/>
          <a:p>
            <a:pPr marL="12700" algn="ctr">
              <a:spcBef>
                <a:spcPts val="229"/>
              </a:spcBef>
            </a:pPr>
            <a:r>
              <a:rPr lang="en-US" sz="5400" dirty="0">
                <a:solidFill>
                  <a:srgbClr val="FFFEE9"/>
                </a:solidFill>
                <a:latin typeface="Times New Roman"/>
                <a:cs typeface="Times New Roman"/>
              </a:rPr>
              <a:t>Backtracking</a:t>
            </a:r>
          </a:p>
        </p:txBody>
      </p:sp>
      <p:pic>
        <p:nvPicPr>
          <p:cNvPr id="108548" name="Picture 4" descr="The Computer as Extended Phenoty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018" y="2756846"/>
            <a:ext cx="4244913" cy="409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87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240260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947094"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3232500" y="1928813"/>
            <a:ext cx="3054001" cy="1143"/>
          </a:xfrm>
          <a:custGeom>
            <a:avLst/>
            <a:gdLst/>
            <a:ahLst/>
            <a:cxnLst/>
            <a:rect l="l" t="t" r="r" b="b"/>
            <a:pathLst>
              <a:path w="4072001" h="1524">
                <a:moveTo>
                  <a:pt x="0" y="0"/>
                </a:moveTo>
                <a:lnTo>
                  <a:pt x="4072001" y="1524"/>
                </a:lnTo>
              </a:path>
            </a:pathLst>
          </a:custGeom>
          <a:ln w="123825">
            <a:solidFill>
              <a:srgbClr val="00AFEF"/>
            </a:solidFill>
          </a:ln>
        </p:spPr>
        <p:txBody>
          <a:bodyPr wrap="square" lIns="0" tIns="0" rIns="0" bIns="0" rtlCol="0">
            <a:noAutofit/>
          </a:bodyPr>
          <a:lstStyle/>
          <a:p>
            <a:endParaRPr/>
          </a:p>
        </p:txBody>
      </p:sp>
      <p:sp>
        <p:nvSpPr>
          <p:cNvPr id="12" name="object 12"/>
          <p:cNvSpPr/>
          <p:nvPr/>
        </p:nvSpPr>
        <p:spPr>
          <a:xfrm>
            <a:off x="5268564" y="1928812"/>
            <a:ext cx="1017937" cy="910781"/>
          </a:xfrm>
          <a:custGeom>
            <a:avLst/>
            <a:gdLst/>
            <a:ahLst/>
            <a:cxnLst/>
            <a:rect l="l" t="t" r="r" b="b"/>
            <a:pathLst>
              <a:path w="1357249" h="1214374">
                <a:moveTo>
                  <a:pt x="0" y="1214374"/>
                </a:moveTo>
                <a:lnTo>
                  <a:pt x="1357249"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007145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857875"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375720" y="2893219"/>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549771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11501" y="3643321"/>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268564" y="2893219"/>
            <a:ext cx="1017937" cy="1071563"/>
          </a:xfrm>
          <a:custGeom>
            <a:avLst/>
            <a:gdLst/>
            <a:ahLst/>
            <a:cxnLst/>
            <a:rect l="l" t="t" r="r" b="b"/>
            <a:pathLst>
              <a:path w="1357249" h="1428750">
                <a:moveTo>
                  <a:pt x="0" y="0"/>
                </a:moveTo>
                <a:lnTo>
                  <a:pt x="1357249" y="14287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4</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260632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00562"/>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4196905" y="4875657"/>
            <a:ext cx="2089595" cy="1143"/>
          </a:xfrm>
          <a:custGeom>
            <a:avLst/>
            <a:gdLst/>
            <a:ahLst/>
            <a:cxnLst/>
            <a:rect l="l" t="t" r="r" b="b"/>
            <a:pathLst>
              <a:path w="2786126" h="1524">
                <a:moveTo>
                  <a:pt x="0" y="0"/>
                </a:moveTo>
                <a:lnTo>
                  <a:pt x="2786126"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7916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50531" y="3912395"/>
            <a:ext cx="1018032" cy="963263"/>
          </a:xfrm>
          <a:custGeom>
            <a:avLst/>
            <a:gdLst/>
            <a:ahLst/>
            <a:cxnLst/>
            <a:rect l="l" t="t" r="r" b="b"/>
            <a:pathLst>
              <a:path w="1357376" h="1284351">
                <a:moveTo>
                  <a:pt x="0" y="1284351"/>
                </a:moveTo>
                <a:lnTo>
                  <a:pt x="1357376"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71507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00562"/>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304063" y="4929187"/>
            <a:ext cx="857345" cy="1238"/>
          </a:xfrm>
          <a:custGeom>
            <a:avLst/>
            <a:gdLst/>
            <a:ahLst/>
            <a:cxnLst/>
            <a:rect l="l" t="t" r="r" b="b"/>
            <a:pathLst>
              <a:path w="1143127" h="1650">
                <a:moveTo>
                  <a:pt x="0" y="0"/>
                </a:moveTo>
                <a:lnTo>
                  <a:pt x="1143127" y="16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4</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416092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03874"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107648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03874"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178969" y="1929956"/>
            <a:ext cx="910781" cy="856107"/>
          </a:xfrm>
          <a:custGeom>
            <a:avLst/>
            <a:gdLst/>
            <a:ahLst/>
            <a:cxnLst/>
            <a:rect l="l" t="t" r="r" b="b"/>
            <a:pathLst>
              <a:path w="1214374" h="1141476">
                <a:moveTo>
                  <a:pt x="0" y="1141476"/>
                </a:moveTo>
                <a:lnTo>
                  <a:pt x="1214374"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81016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499" y="2893219"/>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42398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1000" y="193674"/>
            <a:ext cx="7620000" cy="1558925"/>
          </a:xfrm>
        </p:spPr>
        <p:txBody>
          <a:bodyPr>
            <a:normAutofit/>
          </a:bodyPr>
          <a:lstStyle/>
          <a:p>
            <a:pPr algn="ctr"/>
            <a:r>
              <a:rPr lang="en-US" altLang="en-US" sz="5300" dirty="0" smtClean="0">
                <a:solidFill>
                  <a:srgbClr val="C00000"/>
                </a:solidFill>
              </a:rPr>
              <a:t>Task-13</a:t>
            </a:r>
            <a:r>
              <a:rPr lang="en-US" altLang="en-US" sz="3600" dirty="0" smtClean="0"/>
              <a:t/>
            </a:r>
            <a:br>
              <a:rPr lang="en-US" altLang="en-US" sz="3600" dirty="0" smtClean="0"/>
            </a:br>
            <a:endParaRPr lang="en-US" altLang="en-US" sz="3600" dirty="0" smtClean="0"/>
          </a:p>
        </p:txBody>
      </p:sp>
      <p:sp>
        <p:nvSpPr>
          <p:cNvPr id="20483" name="Rectangle 3" descr="Rectangle: Click to edit Master text styles&#10;Second level&#10;Third level&#10;Fourth level&#10;Fifth level"/>
          <p:cNvSpPr>
            <a:spLocks noGrp="1" noChangeArrowheads="1"/>
          </p:cNvSpPr>
          <p:nvPr>
            <p:ph type="body" idx="1"/>
          </p:nvPr>
        </p:nvSpPr>
        <p:spPr>
          <a:xfrm>
            <a:off x="609600" y="1600200"/>
            <a:ext cx="8001000" cy="4572000"/>
          </a:xfrm>
        </p:spPr>
        <p:txBody>
          <a:bodyPr>
            <a:normAutofit fontScale="92500" lnSpcReduction="10000"/>
          </a:bodyPr>
          <a:lstStyle/>
          <a:p>
            <a:pPr marL="0" indent="0">
              <a:lnSpc>
                <a:spcPct val="90000"/>
              </a:lnSpc>
              <a:buNone/>
            </a:pPr>
            <a:r>
              <a:rPr lang="en-US" altLang="en-US" sz="6000" b="1" dirty="0">
                <a:solidFill>
                  <a:srgbClr val="0070C0"/>
                </a:solidFill>
              </a:rPr>
              <a:t>Problem</a:t>
            </a:r>
            <a:r>
              <a:rPr lang="en-US" altLang="en-US" sz="6000" b="1" dirty="0" smtClean="0">
                <a:solidFill>
                  <a:srgbClr val="0070C0"/>
                </a:solidFill>
              </a:rPr>
              <a:t>:</a:t>
            </a:r>
          </a:p>
          <a:p>
            <a:pPr marL="0" indent="0">
              <a:lnSpc>
                <a:spcPct val="90000"/>
              </a:lnSpc>
              <a:buNone/>
            </a:pPr>
            <a:endParaRPr lang="en-US" altLang="en-US" sz="6000" b="1" dirty="0">
              <a:solidFill>
                <a:srgbClr val="0070C0"/>
              </a:solidFill>
            </a:endParaRPr>
          </a:p>
          <a:p>
            <a:pPr marL="0" indent="0">
              <a:lnSpc>
                <a:spcPct val="90000"/>
              </a:lnSpc>
              <a:buNone/>
            </a:pPr>
            <a:r>
              <a:rPr lang="en-US" altLang="en-US" sz="3200" b="1" dirty="0" smtClean="0">
                <a:solidFill>
                  <a:schemeClr val="accent3">
                    <a:lumMod val="75000"/>
                  </a:schemeClr>
                </a:solidFill>
              </a:rPr>
              <a:t>Implement </a:t>
            </a:r>
            <a:r>
              <a:rPr lang="en-US" altLang="en-US" sz="3200" b="1" dirty="0">
                <a:solidFill>
                  <a:schemeClr val="accent3">
                    <a:lumMod val="75000"/>
                  </a:schemeClr>
                </a:solidFill>
              </a:rPr>
              <a:t>the following </a:t>
            </a:r>
            <a:r>
              <a:rPr lang="en-US" altLang="en-US" sz="3200" b="1" dirty="0" smtClean="0">
                <a:solidFill>
                  <a:schemeClr val="accent3">
                    <a:lumMod val="75000"/>
                  </a:schemeClr>
                </a:solidFill>
              </a:rPr>
              <a:t>algorithm using backtracking approach </a:t>
            </a:r>
            <a:r>
              <a:rPr lang="en-US" altLang="en-US" sz="3200" b="1" dirty="0">
                <a:solidFill>
                  <a:schemeClr val="accent3">
                    <a:lumMod val="75000"/>
                  </a:schemeClr>
                </a:solidFill>
              </a:rPr>
              <a:t>:</a:t>
            </a:r>
          </a:p>
          <a:p>
            <a:pPr marL="457200" indent="-457200">
              <a:lnSpc>
                <a:spcPct val="150000"/>
              </a:lnSpc>
              <a:buFont typeface="+mj-lt"/>
              <a:buAutoNum type="arabicPeriod"/>
            </a:pPr>
            <a:r>
              <a:rPr lang="en-US" altLang="en-US" sz="3200" b="1" dirty="0">
                <a:solidFill>
                  <a:schemeClr val="tx1">
                    <a:lumMod val="95000"/>
                    <a:lumOff val="5000"/>
                  </a:schemeClr>
                </a:solidFill>
              </a:rPr>
              <a:t>N Queen Problem</a:t>
            </a:r>
          </a:p>
          <a:p>
            <a:pPr marL="457200" indent="-457200">
              <a:lnSpc>
                <a:spcPct val="150000"/>
              </a:lnSpc>
              <a:buFont typeface="+mj-lt"/>
              <a:buAutoNum type="arabicPeriod"/>
            </a:pPr>
            <a:r>
              <a:rPr lang="en-US" altLang="en-US" sz="3200" b="1" dirty="0" smtClean="0">
                <a:solidFill>
                  <a:schemeClr val="tx1">
                    <a:lumMod val="95000"/>
                    <a:lumOff val="5000"/>
                  </a:schemeClr>
                </a:solidFill>
              </a:rPr>
              <a:t>Rat </a:t>
            </a:r>
            <a:r>
              <a:rPr lang="en-US" altLang="en-US" sz="3200" b="1" dirty="0">
                <a:solidFill>
                  <a:schemeClr val="tx1">
                    <a:lumMod val="95000"/>
                    <a:lumOff val="5000"/>
                  </a:schemeClr>
                </a:solidFill>
              </a:rPr>
              <a:t>in a </a:t>
            </a:r>
            <a:r>
              <a:rPr lang="en-US" altLang="en-US" sz="3200" b="1" dirty="0" smtClean="0">
                <a:solidFill>
                  <a:schemeClr val="tx1">
                    <a:lumMod val="95000"/>
                    <a:lumOff val="5000"/>
                  </a:schemeClr>
                </a:solidFill>
              </a:rPr>
              <a:t>Maze</a:t>
            </a:r>
          </a:p>
          <a:p>
            <a:pPr marL="457200" indent="-457200">
              <a:lnSpc>
                <a:spcPct val="150000"/>
              </a:lnSpc>
              <a:buFont typeface="+mj-lt"/>
              <a:buAutoNum type="arabicPeriod"/>
            </a:pPr>
            <a:r>
              <a:rPr lang="en-US" altLang="en-US" sz="3200" b="1" dirty="0">
                <a:solidFill>
                  <a:schemeClr val="tx1">
                    <a:lumMod val="95000"/>
                    <a:lumOff val="5000"/>
                  </a:schemeClr>
                </a:solidFill>
              </a:rPr>
              <a:t>The Knight’s tour problem</a:t>
            </a:r>
          </a:p>
          <a:p>
            <a:pPr marL="457200" indent="-457200">
              <a:lnSpc>
                <a:spcPct val="150000"/>
              </a:lnSpc>
              <a:buFont typeface="+mj-lt"/>
              <a:buAutoNum type="arabicPeriod"/>
            </a:pPr>
            <a:endParaRPr lang="en-US" altLang="en-US" sz="3200" b="1" dirty="0">
              <a:solidFill>
                <a:schemeClr val="tx1">
                  <a:lumMod val="95000"/>
                  <a:lumOff val="5000"/>
                </a:schemeClr>
              </a:solidFill>
            </a:endParaRPr>
          </a:p>
          <a:p>
            <a:pPr marL="457200" indent="-457200">
              <a:lnSpc>
                <a:spcPct val="150000"/>
              </a:lnSpc>
              <a:buFont typeface="+mj-lt"/>
              <a:buAutoNum type="arabicPeriod"/>
            </a:pPr>
            <a:endParaRPr lang="en-US" altLang="en-US" sz="3200" b="1" dirty="0" smtClean="0">
              <a:solidFill>
                <a:schemeClr val="tx1">
                  <a:lumMod val="95000"/>
                  <a:lumOff val="5000"/>
                </a:schemeClr>
              </a:solidFill>
            </a:endParaRPr>
          </a:p>
          <a:p>
            <a:pPr marL="457200" indent="-457200">
              <a:lnSpc>
                <a:spcPct val="150000"/>
              </a:lnSpc>
              <a:buFont typeface="+mj-lt"/>
              <a:buAutoNum type="arabicPeriod"/>
            </a:pPr>
            <a:endParaRPr lang="en-US" altLang="en-US" b="1" dirty="0" smtClean="0">
              <a:solidFill>
                <a:schemeClr val="accent3">
                  <a:lumMod val="75000"/>
                </a:schemeClr>
              </a:solidFill>
            </a:endParaRPr>
          </a:p>
        </p:txBody>
      </p:sp>
      <p:sp>
        <p:nvSpPr>
          <p:cNvPr id="2" name="Slide Number Placeholder 1"/>
          <p:cNvSpPr>
            <a:spLocks noGrp="1"/>
          </p:cNvSpPr>
          <p:nvPr>
            <p:ph type="sldNum" sz="quarter" idx="4294967295"/>
          </p:nvPr>
        </p:nvSpPr>
        <p:spPr/>
        <p:txBody>
          <a:bodyPr/>
          <a:lstStyle/>
          <a:p>
            <a:fld id="{46B77B13-1077-4559-BB8D-5228CB5F82E1}" type="slidenum">
              <a:rPr lang="en-US" smtClean="0"/>
              <a:pPr/>
              <a:t>3</a:t>
            </a:fld>
            <a:endParaRPr lang="en-US"/>
          </a:p>
        </p:txBody>
      </p:sp>
    </p:spTree>
    <p:extLst>
      <p:ext uri="{BB962C8B-B14F-4D97-AF65-F5344CB8AC3E}">
        <p14:creationId xmlns:p14="http://schemas.microsoft.com/office/powerpoint/2010/main" val="703423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499" y="2786063"/>
            <a:ext cx="1018032" cy="1018032"/>
          </a:xfrm>
          <a:custGeom>
            <a:avLst/>
            <a:gdLst/>
            <a:ahLst/>
            <a:cxnLst/>
            <a:rect l="l" t="t" r="r" b="b"/>
            <a:pathLst>
              <a:path w="1357376" h="1357376">
                <a:moveTo>
                  <a:pt x="0" y="0"/>
                </a:moveTo>
                <a:lnTo>
                  <a:pt x="1357376" y="1357376"/>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27491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178645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947094"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513781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322094" y="1928813"/>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88683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11501"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268564" y="1768031"/>
            <a:ext cx="1017937" cy="1018032"/>
          </a:xfrm>
          <a:custGeom>
            <a:avLst/>
            <a:gdLst/>
            <a:ahLst/>
            <a:cxnLst/>
            <a:rect l="l" t="t" r="r" b="b"/>
            <a:pathLst>
              <a:path w="1357249" h="1357376">
                <a:moveTo>
                  <a:pt x="0" y="0"/>
                </a:moveTo>
                <a:lnTo>
                  <a:pt x="1357249" y="1357376"/>
                </a:lnTo>
              </a:path>
            </a:pathLst>
          </a:custGeom>
          <a:ln w="123824">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823974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2633664" y="3505200"/>
            <a:ext cx="4148137" cy="1919287"/>
          </a:xfrm>
          <a:prstGeom prst="rect">
            <a:avLst/>
          </a:prstGeom>
        </p:spPr>
        <p:txBody>
          <a:bodyPr wrap="square" lIns="0" tIns="0" rIns="0" bIns="0" rtlCol="0">
            <a:noAutofit/>
          </a:bodyPr>
          <a:lstStyle/>
          <a:p>
            <a:pPr marL="2124074">
              <a:lnSpc>
                <a:spcPct val="95825"/>
              </a:lnSpc>
              <a:spcBef>
                <a:spcPts val="45"/>
              </a:spcBef>
            </a:pPr>
            <a:r>
              <a:rPr sz="3450" dirty="0">
                <a:solidFill>
                  <a:srgbClr val="6297CA"/>
                </a:solidFill>
                <a:latin typeface="Arial"/>
                <a:cs typeface="Arial"/>
              </a:rPr>
              <a:t>TIO</a:t>
            </a:r>
            <a:endParaRPr sz="3450">
              <a:latin typeface="Arial"/>
              <a:cs typeface="Arial"/>
            </a:endParaRPr>
          </a:p>
        </p:txBody>
      </p:sp>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5791201" y="1419226"/>
            <a:ext cx="990599" cy="1004887"/>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633662" y="1419226"/>
            <a:ext cx="4148138" cy="4005262"/>
          </a:xfrm>
          <a:prstGeom prst="rect">
            <a:avLst/>
          </a:prstGeom>
          <a:blipFill>
            <a:blip r:embed="rId3" cstate="print"/>
            <a:stretch>
              <a:fillRect/>
            </a:stretch>
          </a:blipFill>
        </p:spPr>
        <p:txBody>
          <a:bodyPr wrap="square" lIns="0" tIns="0" rIns="0" bIns="0" rtlCol="0">
            <a:noAutofit/>
          </a:bodyPr>
          <a:lstStyle/>
          <a:p>
            <a:endParaRPr dirty="0"/>
          </a:p>
        </p:txBody>
      </p:sp>
      <p:sp>
        <p:nvSpPr>
          <p:cNvPr id="8" name="object 8"/>
          <p:cNvSpPr/>
          <p:nvPr/>
        </p:nvSpPr>
        <p:spPr>
          <a:xfrm>
            <a:off x="3790951" y="4629149"/>
            <a:ext cx="704849" cy="685800"/>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914901" y="1590674"/>
            <a:ext cx="704849" cy="661988"/>
          </a:xfrm>
          <a:prstGeom prst="rect">
            <a:avLst/>
          </a:prstGeom>
          <a:blipFill>
            <a:blip r:embed="rId5"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95726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1447801" y="941463"/>
            <a:ext cx="6705600" cy="534082"/>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a:t>
            </a:r>
            <a:r>
              <a:rPr lang="en-US" sz="2400" spc="3" dirty="0" smtClean="0">
                <a:cs typeface="Arial"/>
              </a:rPr>
              <a:t>Solution at a glance</a:t>
            </a:r>
            <a:endParaRPr sz="24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241821" y="1543051"/>
            <a:ext cx="8787879" cy="646331"/>
          </a:xfrm>
          <a:prstGeom prst="rect">
            <a:avLst/>
          </a:prstGeom>
          <a:noFill/>
        </p:spPr>
        <p:txBody>
          <a:bodyPr wrap="square" rtlCol="0">
            <a:spAutoFit/>
          </a:bodyPr>
          <a:lstStyle/>
          <a:p>
            <a:pPr algn="just"/>
            <a:endParaRPr lang="en-US" b="1" dirty="0">
              <a:cs typeface="Arial"/>
            </a:endParaRPr>
          </a:p>
          <a:p>
            <a:endParaRPr lang="en-US" dirty="0"/>
          </a:p>
        </p:txBody>
      </p:sp>
      <p:pic>
        <p:nvPicPr>
          <p:cNvPr id="11" name="Picture 10">
            <a:extLst>
              <a:ext uri="{FF2B5EF4-FFF2-40B4-BE49-F238E27FC236}">
                <a16:creationId xmlns:a16="http://schemas.microsoft.com/office/drawing/2014/main" xmlns="" id="{85FDAFAA-72F4-493E-B6DD-6171FEAE0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47" y="1475545"/>
            <a:ext cx="7838353" cy="5230056"/>
          </a:xfrm>
          <a:prstGeom prst="rect">
            <a:avLst/>
          </a:prstGeom>
        </p:spPr>
      </p:pic>
      <p:sp>
        <p:nvSpPr>
          <p:cNvPr id="9" name="Rectangle 8"/>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488593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381000" y="1513300"/>
            <a:ext cx="4948071" cy="323850"/>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Final Solution</a:t>
            </a:r>
            <a:endParaRPr sz="2400" dirty="0">
              <a:cs typeface="Arial"/>
            </a:endParaRPr>
          </a:p>
        </p:txBody>
      </p:sp>
      <p:pic>
        <p:nvPicPr>
          <p:cNvPr id="8" name="Picture 7">
            <a:extLst>
              <a:ext uri="{FF2B5EF4-FFF2-40B4-BE49-F238E27FC236}">
                <a16:creationId xmlns:a16="http://schemas.microsoft.com/office/drawing/2014/main" xmlns="" id="{D24FF9FC-4FD7-49D7-99C6-728CE7BF0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630579"/>
            <a:ext cx="7602056" cy="3281761"/>
          </a:xfrm>
          <a:prstGeom prst="rect">
            <a:avLst/>
          </a:prstGeom>
        </p:spPr>
      </p:pic>
      <p:sp>
        <p:nvSpPr>
          <p:cNvPr id="9" name="TextBox 8">
            <a:extLst>
              <a:ext uri="{FF2B5EF4-FFF2-40B4-BE49-F238E27FC236}">
                <a16:creationId xmlns:a16="http://schemas.microsoft.com/office/drawing/2014/main" xmlns="" id="{C5279B23-84B8-4E68-881E-88E565FC2DD4}"/>
              </a:ext>
            </a:extLst>
          </p:cNvPr>
          <p:cNvSpPr txBox="1"/>
          <p:nvPr/>
        </p:nvSpPr>
        <p:spPr>
          <a:xfrm>
            <a:off x="290230" y="1837150"/>
            <a:ext cx="8625170" cy="646331"/>
          </a:xfrm>
          <a:prstGeom prst="rect">
            <a:avLst/>
          </a:prstGeom>
          <a:noFill/>
        </p:spPr>
        <p:txBody>
          <a:bodyPr wrap="square" rtlCol="0">
            <a:spAutoFit/>
          </a:bodyPr>
          <a:lstStyle/>
          <a:p>
            <a:r>
              <a:rPr lang="en-US" dirty="0"/>
              <a:t>In 4 queen problem there have only two solutions, one solution is mirror with another.</a:t>
            </a:r>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383705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3815" y="948891"/>
            <a:ext cx="6477000" cy="5324535"/>
          </a:xfrm>
          <a:prstGeom prst="rect">
            <a:avLst/>
          </a:prstGeom>
        </p:spPr>
        <p:txBody>
          <a:bodyPr wrap="square">
            <a:spAutoFit/>
          </a:bodyPr>
          <a:lstStyle/>
          <a:p>
            <a:r>
              <a:rPr lang="en-US" sz="2000" dirty="0">
                <a:latin typeface="+mn-lt"/>
              </a:rPr>
              <a:t>bool </a:t>
            </a:r>
            <a:r>
              <a:rPr lang="en-US" sz="2000" dirty="0" err="1">
                <a:latin typeface="+mn-lt"/>
              </a:rPr>
              <a:t>solveNQUtil</a:t>
            </a:r>
            <a:r>
              <a:rPr lang="en-US" sz="2000" dirty="0">
                <a:latin typeface="+mn-lt"/>
              </a:rPr>
              <a:t>(</a:t>
            </a:r>
            <a:r>
              <a:rPr lang="en-US" sz="2000" dirty="0" err="1">
                <a:latin typeface="+mn-lt"/>
              </a:rPr>
              <a:t>int</a:t>
            </a:r>
            <a:r>
              <a:rPr lang="en-US" sz="2000" dirty="0">
                <a:latin typeface="+mn-lt"/>
              </a:rPr>
              <a:t> board[N][N], </a:t>
            </a:r>
            <a:r>
              <a:rPr lang="en-US" sz="2000" dirty="0" err="1">
                <a:latin typeface="+mn-lt"/>
              </a:rPr>
              <a:t>int</a:t>
            </a:r>
            <a:r>
              <a:rPr lang="en-US" sz="2000" dirty="0">
                <a:latin typeface="+mn-lt"/>
              </a:rPr>
              <a:t> col)</a:t>
            </a:r>
          </a:p>
          <a:p>
            <a:r>
              <a:rPr lang="en-US" sz="2000" dirty="0" smtClean="0">
                <a:latin typeface="+mn-lt"/>
              </a:rPr>
              <a:t>{</a:t>
            </a:r>
            <a:endParaRPr lang="en-US" sz="2000" dirty="0">
              <a:latin typeface="+mn-lt"/>
            </a:endParaRPr>
          </a:p>
          <a:p>
            <a:r>
              <a:rPr lang="en-US" sz="2000" dirty="0">
                <a:latin typeface="+mn-lt"/>
              </a:rPr>
              <a:t>    </a:t>
            </a:r>
            <a:r>
              <a:rPr lang="en-US" sz="2000" dirty="0">
                <a:solidFill>
                  <a:srgbClr val="00B050"/>
                </a:solidFill>
                <a:latin typeface="+mn-lt"/>
              </a:rPr>
              <a:t>if (col &gt;= N)</a:t>
            </a:r>
          </a:p>
          <a:p>
            <a:r>
              <a:rPr lang="en-US" sz="2000" dirty="0">
                <a:solidFill>
                  <a:srgbClr val="00B050"/>
                </a:solidFill>
                <a:latin typeface="+mn-lt"/>
              </a:rPr>
              <a:t>        return true;</a:t>
            </a:r>
          </a:p>
          <a:p>
            <a:r>
              <a:rPr lang="en-US" sz="2000" dirty="0">
                <a:latin typeface="+mn-lt"/>
              </a:rPr>
              <a:t>    for (</a:t>
            </a:r>
            <a:r>
              <a:rPr lang="en-US" sz="2000" dirty="0" err="1">
                <a:latin typeface="+mn-lt"/>
              </a:rPr>
              <a:t>int</a:t>
            </a:r>
            <a:r>
              <a:rPr lang="en-US" sz="2000" dirty="0">
                <a:latin typeface="+mn-lt"/>
              </a:rPr>
              <a:t> </a:t>
            </a:r>
            <a:r>
              <a:rPr lang="en-US" sz="2000" dirty="0" err="1">
                <a:latin typeface="+mn-lt"/>
              </a:rPr>
              <a:t>i</a:t>
            </a:r>
            <a:r>
              <a:rPr lang="en-US" sz="2000" dirty="0">
                <a:latin typeface="+mn-lt"/>
              </a:rPr>
              <a:t> = 0; </a:t>
            </a:r>
            <a:r>
              <a:rPr lang="en-US" sz="2000" dirty="0" err="1">
                <a:latin typeface="+mn-lt"/>
              </a:rPr>
              <a:t>i</a:t>
            </a:r>
            <a:r>
              <a:rPr lang="en-US" sz="2000" dirty="0">
                <a:latin typeface="+mn-lt"/>
              </a:rPr>
              <a:t> &lt; N; </a:t>
            </a:r>
            <a:r>
              <a:rPr lang="en-US" sz="2000" dirty="0" err="1">
                <a:latin typeface="+mn-lt"/>
              </a:rPr>
              <a:t>i</a:t>
            </a:r>
            <a:r>
              <a:rPr lang="en-US" sz="2000" dirty="0">
                <a:latin typeface="+mn-lt"/>
              </a:rPr>
              <a:t>++)</a:t>
            </a:r>
          </a:p>
          <a:p>
            <a:r>
              <a:rPr lang="en-US" sz="2000" dirty="0">
                <a:latin typeface="+mn-lt"/>
              </a:rPr>
              <a:t>    {</a:t>
            </a:r>
          </a:p>
          <a:p>
            <a:r>
              <a:rPr lang="en-US" sz="2000" dirty="0">
                <a:latin typeface="+mn-lt"/>
              </a:rPr>
              <a:t>        </a:t>
            </a:r>
            <a:r>
              <a:rPr lang="en-US" sz="2000" dirty="0">
                <a:solidFill>
                  <a:schemeClr val="accent2">
                    <a:lumMod val="75000"/>
                  </a:schemeClr>
                </a:solidFill>
                <a:latin typeface="+mn-lt"/>
              </a:rPr>
              <a:t>if (</a:t>
            </a:r>
            <a:r>
              <a:rPr lang="en-US" sz="2000" dirty="0" err="1">
                <a:solidFill>
                  <a:schemeClr val="accent2">
                    <a:lumMod val="75000"/>
                  </a:schemeClr>
                </a:solidFill>
                <a:latin typeface="+mn-lt"/>
              </a:rPr>
              <a:t>isSafe</a:t>
            </a:r>
            <a:r>
              <a:rPr lang="en-US" sz="2000" dirty="0">
                <a:solidFill>
                  <a:schemeClr val="accent2">
                    <a:lumMod val="75000"/>
                  </a:schemeClr>
                </a:solidFill>
                <a:latin typeface="+mn-lt"/>
              </a:rPr>
              <a:t>(board, </a:t>
            </a:r>
            <a:r>
              <a:rPr lang="en-US" sz="2000" dirty="0" err="1">
                <a:solidFill>
                  <a:schemeClr val="accent2">
                    <a:lumMod val="75000"/>
                  </a:schemeClr>
                </a:solidFill>
                <a:latin typeface="+mn-lt"/>
              </a:rPr>
              <a:t>i</a:t>
            </a:r>
            <a:r>
              <a:rPr lang="en-US" sz="2000" dirty="0">
                <a:solidFill>
                  <a:schemeClr val="accent2">
                    <a:lumMod val="75000"/>
                  </a:schemeClr>
                </a:solidFill>
                <a:latin typeface="+mn-lt"/>
              </a:rPr>
              <a:t>, col))</a:t>
            </a:r>
          </a:p>
          <a:p>
            <a:r>
              <a:rPr lang="en-US" sz="2000" dirty="0">
                <a:latin typeface="+mn-lt"/>
              </a:rPr>
              <a:t>        {</a:t>
            </a:r>
          </a:p>
          <a:p>
            <a:r>
              <a:rPr lang="en-US" sz="2000" dirty="0">
                <a:latin typeface="+mn-lt"/>
              </a:rPr>
              <a:t>            </a:t>
            </a:r>
            <a:r>
              <a:rPr lang="en-US" sz="2000" dirty="0">
                <a:solidFill>
                  <a:schemeClr val="accent3">
                    <a:lumMod val="60000"/>
                    <a:lumOff val="40000"/>
                  </a:schemeClr>
                </a:solidFill>
                <a:latin typeface="+mn-lt"/>
              </a:rPr>
              <a:t>board[</a:t>
            </a:r>
            <a:r>
              <a:rPr lang="en-US" sz="2000" dirty="0" err="1">
                <a:solidFill>
                  <a:schemeClr val="accent3">
                    <a:lumMod val="60000"/>
                    <a:lumOff val="40000"/>
                  </a:schemeClr>
                </a:solidFill>
                <a:latin typeface="+mn-lt"/>
              </a:rPr>
              <a:t>i</a:t>
            </a:r>
            <a:r>
              <a:rPr lang="en-US" sz="2000" dirty="0">
                <a:solidFill>
                  <a:schemeClr val="accent3">
                    <a:lumMod val="60000"/>
                    <a:lumOff val="40000"/>
                  </a:schemeClr>
                </a:solidFill>
                <a:latin typeface="+mn-lt"/>
              </a:rPr>
              <a:t>][col] = 1</a:t>
            </a:r>
            <a:r>
              <a:rPr lang="en-US" sz="2000" dirty="0" smtClean="0">
                <a:solidFill>
                  <a:schemeClr val="accent3">
                    <a:lumMod val="60000"/>
                    <a:lumOff val="40000"/>
                  </a:schemeClr>
                </a:solidFill>
                <a:latin typeface="+mn-lt"/>
              </a:rPr>
              <a:t>;                 </a:t>
            </a:r>
            <a:endParaRPr lang="en-US" sz="2000" dirty="0">
              <a:solidFill>
                <a:schemeClr val="accent3">
                  <a:lumMod val="60000"/>
                  <a:lumOff val="40000"/>
                </a:schemeClr>
              </a:solidFill>
              <a:latin typeface="+mn-lt"/>
            </a:endParaRPr>
          </a:p>
          <a:p>
            <a:r>
              <a:rPr lang="en-US" sz="2000" dirty="0">
                <a:latin typeface="+mn-lt"/>
              </a:rPr>
              <a:t>            if (</a:t>
            </a:r>
            <a:r>
              <a:rPr lang="en-US" sz="2000" dirty="0" err="1">
                <a:latin typeface="+mn-lt"/>
              </a:rPr>
              <a:t>solveNQUtil</a:t>
            </a:r>
            <a:r>
              <a:rPr lang="en-US" sz="2000" dirty="0">
                <a:latin typeface="+mn-lt"/>
              </a:rPr>
              <a:t>(board, col + 1))</a:t>
            </a:r>
          </a:p>
          <a:p>
            <a:r>
              <a:rPr lang="en-US" sz="2000" dirty="0">
                <a:latin typeface="+mn-lt"/>
              </a:rPr>
              <a:t>                return true;</a:t>
            </a:r>
          </a:p>
          <a:p>
            <a:r>
              <a:rPr lang="en-US" sz="2000" dirty="0">
                <a:latin typeface="+mn-lt"/>
              </a:rPr>
              <a:t>                </a:t>
            </a:r>
          </a:p>
          <a:p>
            <a:r>
              <a:rPr lang="en-US" sz="2000" dirty="0">
                <a:latin typeface="+mn-lt"/>
              </a:rPr>
              <a:t>            </a:t>
            </a:r>
            <a:r>
              <a:rPr lang="en-US" sz="2000" dirty="0">
                <a:solidFill>
                  <a:schemeClr val="accent1">
                    <a:lumMod val="75000"/>
                  </a:schemeClr>
                </a:solidFill>
                <a:latin typeface="+mn-lt"/>
              </a:rPr>
              <a:t>board[</a:t>
            </a:r>
            <a:r>
              <a:rPr lang="en-US" sz="2000" dirty="0" err="1">
                <a:solidFill>
                  <a:schemeClr val="accent1">
                    <a:lumMod val="75000"/>
                  </a:schemeClr>
                </a:solidFill>
                <a:latin typeface="+mn-lt"/>
              </a:rPr>
              <a:t>i</a:t>
            </a:r>
            <a:r>
              <a:rPr lang="en-US" sz="2000" dirty="0">
                <a:solidFill>
                  <a:schemeClr val="accent1">
                    <a:lumMod val="75000"/>
                  </a:schemeClr>
                </a:solidFill>
                <a:latin typeface="+mn-lt"/>
              </a:rPr>
              <a:t>][col] = 0</a:t>
            </a:r>
            <a:r>
              <a:rPr lang="en-US" sz="2000" dirty="0" smtClean="0">
                <a:solidFill>
                  <a:schemeClr val="accent1">
                    <a:lumMod val="75000"/>
                  </a:schemeClr>
                </a:solidFill>
                <a:latin typeface="+mn-lt"/>
              </a:rPr>
              <a:t>;  </a:t>
            </a:r>
            <a:r>
              <a:rPr lang="en-US" sz="2000" dirty="0">
                <a:solidFill>
                  <a:schemeClr val="accent1">
                    <a:lumMod val="75000"/>
                  </a:schemeClr>
                </a:solidFill>
                <a:latin typeface="+mn-lt"/>
              </a:rPr>
              <a:t>// BACKTRACK</a:t>
            </a:r>
          </a:p>
          <a:p>
            <a:r>
              <a:rPr lang="en-US" sz="2000" dirty="0">
                <a:latin typeface="+mn-lt"/>
              </a:rPr>
              <a:t>        }</a:t>
            </a:r>
          </a:p>
          <a:p>
            <a:r>
              <a:rPr lang="en-US" sz="2000" dirty="0">
                <a:latin typeface="+mn-lt"/>
              </a:rPr>
              <a:t>    }</a:t>
            </a:r>
          </a:p>
          <a:p>
            <a:r>
              <a:rPr lang="en-US" sz="2000" dirty="0">
                <a:latin typeface="+mn-lt"/>
              </a:rPr>
              <a:t>    return false;</a:t>
            </a:r>
          </a:p>
          <a:p>
            <a:r>
              <a:rPr lang="en-US" sz="2000" dirty="0">
                <a:latin typeface="+mn-lt"/>
              </a:rPr>
              <a:t>}</a:t>
            </a:r>
          </a:p>
        </p:txBody>
      </p:sp>
      <p:sp>
        <p:nvSpPr>
          <p:cNvPr id="12" name="Rectangle 11"/>
          <p:cNvSpPr/>
          <p:nvPr/>
        </p:nvSpPr>
        <p:spPr>
          <a:xfrm>
            <a:off x="116888" y="245285"/>
            <a:ext cx="4599080"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
        <p:nvSpPr>
          <p:cNvPr id="11" name="Rectangle 1"/>
          <p:cNvSpPr>
            <a:spLocks noChangeArrowheads="1"/>
          </p:cNvSpPr>
          <p:nvPr/>
        </p:nvSpPr>
        <p:spPr bwMode="auto">
          <a:xfrm>
            <a:off x="4495800" y="1524000"/>
            <a:ext cx="419100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00B050"/>
                </a:solidFill>
                <a:effectLst/>
                <a:latin typeface="Consolas" panose="020B0609020204030204" pitchFamily="49" charset="0"/>
              </a:rPr>
              <a:t>base case: If all queens are placed</a:t>
            </a:r>
            <a:r>
              <a:rPr lang="en-US" altLang="en-US" sz="1050" i="1" dirty="0">
                <a:solidFill>
                  <a:srgbClr val="00B050"/>
                </a:solidFill>
              </a:rPr>
              <a:t> </a:t>
            </a:r>
            <a:r>
              <a:rPr kumimoji="0" lang="en-US" altLang="en-US" sz="1600" b="0" i="1" u="none" strike="noStrike" cap="none" normalizeH="0" baseline="0" dirty="0" smtClean="0">
                <a:ln>
                  <a:noFill/>
                </a:ln>
                <a:solidFill>
                  <a:srgbClr val="00B050"/>
                </a:solidFill>
                <a:effectLst/>
                <a:latin typeface="Consolas" panose="020B0609020204030204" pitchFamily="49" charset="0"/>
              </a:rPr>
              <a:t>then return true</a:t>
            </a:r>
            <a:endParaRPr kumimoji="0" lang="en-US" altLang="en-US" sz="2800" b="0" i="1" u="none" strike="noStrike" cap="none" normalizeH="0" baseline="0" dirty="0" smtClean="0">
              <a:ln>
                <a:noFill/>
              </a:ln>
              <a:solidFill>
                <a:srgbClr val="00B050"/>
              </a:solidFill>
              <a:effectLst/>
            </a:endParaRPr>
          </a:p>
        </p:txBody>
      </p:sp>
      <p:sp>
        <p:nvSpPr>
          <p:cNvPr id="13" name="Rectangle 2"/>
          <p:cNvSpPr>
            <a:spLocks noChangeArrowheads="1"/>
          </p:cNvSpPr>
          <p:nvPr/>
        </p:nvSpPr>
        <p:spPr bwMode="auto">
          <a:xfrm>
            <a:off x="5562599" y="2741700"/>
            <a:ext cx="3124201"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accent2">
                    <a:lumMod val="75000"/>
                  </a:schemeClr>
                </a:solidFill>
                <a:effectLst/>
                <a:latin typeface="+mn-lt"/>
              </a:rPr>
              <a:t>Check if the queen can be placed on board[</a:t>
            </a:r>
            <a:r>
              <a:rPr kumimoji="0" lang="en-US" altLang="en-US" sz="1600" b="0" i="1" u="none" strike="noStrike" cap="none" normalizeH="0" baseline="0" dirty="0" err="1" smtClean="0">
                <a:ln>
                  <a:noFill/>
                </a:ln>
                <a:solidFill>
                  <a:schemeClr val="accent2">
                    <a:lumMod val="75000"/>
                  </a:schemeClr>
                </a:solidFill>
                <a:effectLst/>
                <a:latin typeface="+mn-lt"/>
              </a:rPr>
              <a:t>i</a:t>
            </a:r>
            <a:r>
              <a:rPr kumimoji="0" lang="en-US" altLang="en-US" sz="1600" b="0" i="1" u="none" strike="noStrike" cap="none" normalizeH="0" baseline="0" dirty="0" smtClean="0">
                <a:ln>
                  <a:noFill/>
                </a:ln>
                <a:solidFill>
                  <a:schemeClr val="accent2">
                    <a:lumMod val="75000"/>
                  </a:schemeClr>
                </a:solidFill>
                <a:effectLst/>
                <a:latin typeface="+mn-lt"/>
              </a:rPr>
              <a:t>][col]</a:t>
            </a:r>
            <a:endParaRPr kumimoji="0" lang="en-US" altLang="en-US" sz="2800" b="0" i="1" u="none" strike="noStrike" cap="none" normalizeH="0" baseline="0" dirty="0" smtClean="0">
              <a:ln>
                <a:noFill/>
              </a:ln>
              <a:solidFill>
                <a:schemeClr val="accent2">
                  <a:lumMod val="75000"/>
                </a:schemeClr>
              </a:solidFill>
              <a:effectLst/>
              <a:latin typeface="+mn-lt"/>
            </a:endParaRPr>
          </a:p>
        </p:txBody>
      </p:sp>
      <p:sp>
        <p:nvSpPr>
          <p:cNvPr id="15" name="Rectangle 3"/>
          <p:cNvSpPr>
            <a:spLocks noChangeArrowheads="1"/>
          </p:cNvSpPr>
          <p:nvPr/>
        </p:nvSpPr>
        <p:spPr bwMode="auto">
          <a:xfrm>
            <a:off x="4762500" y="3702062"/>
            <a:ext cx="4191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effectLst/>
                <a:latin typeface="Consolas" panose="020B0609020204030204" pitchFamily="49" charset="0"/>
              </a:rPr>
              <a:t>    </a:t>
            </a:r>
            <a:r>
              <a:rPr kumimoji="0" lang="en-US" altLang="en-US" sz="1600" b="0" i="1" u="none" strike="noStrike" cap="none" normalizeH="0" baseline="0" dirty="0" smtClean="0">
                <a:ln>
                  <a:noFill/>
                </a:ln>
                <a:effectLst/>
                <a:latin typeface="Consolas" panose="020B0609020204030204" pitchFamily="49" charset="0"/>
              </a:rPr>
              <a:t>recur to place rest of the queens</a:t>
            </a:r>
            <a:endParaRPr kumimoji="0" lang="en-US" altLang="en-US" sz="2400" b="0" i="1" u="none" strike="noStrike" cap="none" normalizeH="0" baseline="0" dirty="0" smtClean="0">
              <a:ln>
                <a:noFill/>
              </a:ln>
              <a:effectLst/>
              <a:latin typeface="Arial" panose="020B0604020202020204" pitchFamily="34" charset="0"/>
            </a:endParaRPr>
          </a:p>
        </p:txBody>
      </p:sp>
      <p:sp>
        <p:nvSpPr>
          <p:cNvPr id="16" name="Rectangle 4"/>
          <p:cNvSpPr>
            <a:spLocks noChangeArrowheads="1"/>
          </p:cNvSpPr>
          <p:nvPr/>
        </p:nvSpPr>
        <p:spPr bwMode="auto">
          <a:xfrm>
            <a:off x="5029200" y="4508536"/>
            <a:ext cx="3692236"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If placing queen in board[</a:t>
            </a:r>
            <a:r>
              <a:rPr kumimoji="0" lang="en-US" altLang="en-US" sz="1600" b="0" i="1" u="none" strike="noStrike" cap="none" normalizeH="0" baseline="0" dirty="0" err="1" smtClean="0">
                <a:ln>
                  <a:noFill/>
                </a:ln>
                <a:solidFill>
                  <a:schemeClr val="accent1">
                    <a:lumMod val="75000"/>
                  </a:schemeClr>
                </a:solidFill>
                <a:effectLst/>
                <a:latin typeface="Consolas" panose="020B0609020204030204" pitchFamily="49" charset="0"/>
              </a:rPr>
              <a:t>i</a:t>
            </a: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][col] doesn't lead to a solution, then remove queen from board[</a:t>
            </a:r>
            <a:r>
              <a:rPr kumimoji="0" lang="en-US" altLang="en-US" sz="1600" b="0" i="1" u="none" strike="noStrike" cap="none" normalizeH="0" baseline="0" dirty="0" err="1" smtClean="0">
                <a:ln>
                  <a:noFill/>
                </a:ln>
                <a:solidFill>
                  <a:schemeClr val="accent1">
                    <a:lumMod val="75000"/>
                  </a:schemeClr>
                </a:solidFill>
                <a:effectLst/>
                <a:latin typeface="Consolas" panose="020B0609020204030204" pitchFamily="49" charset="0"/>
              </a:rPr>
              <a:t>i</a:t>
            </a: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][col] </a:t>
            </a:r>
            <a:endParaRPr kumimoji="0" lang="en-US" altLang="en-US" sz="2800" b="0" i="1" u="none" strike="noStrike" cap="none" normalizeH="0" baseline="0" dirty="0" smtClean="0">
              <a:ln>
                <a:noFill/>
              </a:ln>
              <a:solidFill>
                <a:schemeClr val="accent1">
                  <a:lumMod val="75000"/>
                </a:schemeClr>
              </a:solidFill>
              <a:effectLst/>
            </a:endParaRPr>
          </a:p>
        </p:txBody>
      </p:sp>
      <p:sp>
        <p:nvSpPr>
          <p:cNvPr id="17" name="Rectangle 16"/>
          <p:cNvSpPr/>
          <p:nvPr/>
        </p:nvSpPr>
        <p:spPr>
          <a:xfrm>
            <a:off x="4409452" y="3241827"/>
            <a:ext cx="4363695" cy="369332"/>
          </a:xfrm>
          <a:prstGeom prst="rect">
            <a:avLst/>
          </a:prstGeom>
        </p:spPr>
        <p:txBody>
          <a:bodyPr wrap="none">
            <a:spAutoFit/>
          </a:bodyPr>
          <a:lstStyle/>
          <a:p>
            <a:r>
              <a:rPr lang="en-US" i="1" dirty="0">
                <a:solidFill>
                  <a:schemeClr val="accent3">
                    <a:lumMod val="60000"/>
                    <a:lumOff val="40000"/>
                  </a:schemeClr>
                </a:solidFill>
                <a:latin typeface="Consolas" panose="020B0609020204030204" pitchFamily="49" charset="0"/>
              </a:rPr>
              <a:t>Place this queen in board[</a:t>
            </a:r>
            <a:r>
              <a:rPr lang="en-US" i="1" dirty="0" err="1">
                <a:solidFill>
                  <a:schemeClr val="accent3">
                    <a:lumMod val="60000"/>
                    <a:lumOff val="40000"/>
                  </a:schemeClr>
                </a:solidFill>
                <a:latin typeface="Consolas" panose="020B0609020204030204" pitchFamily="49" charset="0"/>
              </a:rPr>
              <a:t>i</a:t>
            </a:r>
            <a:r>
              <a:rPr lang="en-US" i="1" dirty="0">
                <a:solidFill>
                  <a:schemeClr val="accent3">
                    <a:lumMod val="60000"/>
                    <a:lumOff val="40000"/>
                  </a:schemeClr>
                </a:solidFill>
                <a:latin typeface="Consolas" panose="020B0609020204030204" pitchFamily="49" charset="0"/>
              </a:rPr>
              <a:t>][col]</a:t>
            </a:r>
            <a:endParaRPr lang="en-US" i="1" dirty="0">
              <a:solidFill>
                <a:schemeClr val="accent3">
                  <a:lumMod val="60000"/>
                  <a:lumOff val="40000"/>
                </a:schemeClr>
              </a:solidFill>
            </a:endParaRPr>
          </a:p>
        </p:txBody>
      </p:sp>
      <p:sp>
        <p:nvSpPr>
          <p:cNvPr id="19" name="Rectangle 18"/>
          <p:cNvSpPr/>
          <p:nvPr/>
        </p:nvSpPr>
        <p:spPr>
          <a:xfrm>
            <a:off x="3810000" y="5414064"/>
            <a:ext cx="4572000" cy="646331"/>
          </a:xfrm>
          <a:prstGeom prst="rect">
            <a:avLst/>
          </a:prstGeom>
        </p:spPr>
        <p:txBody>
          <a:bodyPr>
            <a:spAutoFit/>
          </a:bodyPr>
          <a:lstStyle/>
          <a:p>
            <a:r>
              <a:rPr lang="en-US" i="1" dirty="0"/>
              <a:t>If the queen cannot be placed in any row in</a:t>
            </a:r>
          </a:p>
          <a:p>
            <a:r>
              <a:rPr lang="en-US" i="1" dirty="0"/>
              <a:t>        this column col  then return false </a:t>
            </a:r>
          </a:p>
        </p:txBody>
      </p:sp>
    </p:spTree>
    <p:extLst>
      <p:ext uri="{BB962C8B-B14F-4D97-AF65-F5344CB8AC3E}">
        <p14:creationId xmlns:p14="http://schemas.microsoft.com/office/powerpoint/2010/main" val="9703504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8">
            <a:extLst>
              <a:ext uri="{FF2B5EF4-FFF2-40B4-BE49-F238E27FC236}">
                <a16:creationId xmlns:a16="http://schemas.microsoft.com/office/drawing/2014/main" xmlns="" id="{D6223868-1818-40F6-B95F-2B0CB8D3C7AB}"/>
              </a:ext>
            </a:extLst>
          </p:cNvPr>
          <p:cNvSpPr txBox="1"/>
          <p:nvPr/>
        </p:nvSpPr>
        <p:spPr>
          <a:xfrm>
            <a:off x="2595729" y="941463"/>
            <a:ext cx="3988205" cy="323850"/>
          </a:xfrm>
          <a:prstGeom prst="rect">
            <a:avLst/>
          </a:prstGeom>
        </p:spPr>
        <p:txBody>
          <a:bodyPr wrap="square" lIns="0" tIns="0" rIns="0" bIns="0" rtlCol="0">
            <a:noAutofit/>
          </a:bodyPr>
          <a:lstStyle/>
          <a:p>
            <a:pPr marL="9525">
              <a:lnSpc>
                <a:spcPts val="2528"/>
              </a:lnSpc>
              <a:spcBef>
                <a:spcPts val="126"/>
              </a:spcBef>
            </a:pPr>
            <a:endParaRPr lang="en-US" sz="2400" dirty="0">
              <a:cs typeface="Arial"/>
            </a:endParaRPr>
          </a:p>
        </p:txBody>
      </p:sp>
      <p:pic>
        <p:nvPicPr>
          <p:cNvPr id="156682" name="Picture 10" descr="116 Rat Maze Stock Photos, Pictures &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94375"/>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744239" y="1594375"/>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Tree>
    <p:extLst>
      <p:ext uri="{BB962C8B-B14F-4D97-AF65-F5344CB8AC3E}">
        <p14:creationId xmlns:p14="http://schemas.microsoft.com/office/powerpoint/2010/main" val="317995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FA7B91F3-073A-48B6-BBC5-383067F84BA7}"/>
              </a:ext>
            </a:extLst>
          </p:cNvPr>
          <p:cNvSpPr txBox="1"/>
          <p:nvPr/>
        </p:nvSpPr>
        <p:spPr>
          <a:xfrm>
            <a:off x="3585910" y="971550"/>
            <a:ext cx="1812539" cy="323850"/>
          </a:xfrm>
          <a:prstGeom prst="rect">
            <a:avLst/>
          </a:prstGeom>
        </p:spPr>
        <p:txBody>
          <a:bodyPr wrap="square" lIns="0" tIns="0" rIns="0" bIns="0" rtlCol="0">
            <a:noAutofit/>
          </a:bodyPr>
          <a:lstStyle/>
          <a:p>
            <a:pPr marL="9525">
              <a:lnSpc>
                <a:spcPts val="2528"/>
              </a:lnSpc>
              <a:spcBef>
                <a:spcPts val="126"/>
              </a:spcBef>
            </a:pPr>
            <a:endParaRPr sz="2400" dirty="0">
              <a:latin typeface="Arial"/>
              <a:cs typeface="Arial"/>
            </a:endParaRPr>
          </a:p>
        </p:txBody>
      </p:sp>
      <p:sp>
        <p:nvSpPr>
          <p:cNvPr id="10" name="Rectangle 9">
            <a:extLst>
              <a:ext uri="{FF2B5EF4-FFF2-40B4-BE49-F238E27FC236}">
                <a16:creationId xmlns:a16="http://schemas.microsoft.com/office/drawing/2014/main" xmlns="" id="{FA3939D5-F2D0-4A25-B388-E22994D7787E}"/>
              </a:ext>
            </a:extLst>
          </p:cNvPr>
          <p:cNvSpPr/>
          <p:nvPr/>
        </p:nvSpPr>
        <p:spPr>
          <a:xfrm>
            <a:off x="116889" y="969511"/>
            <a:ext cx="4074112" cy="4957767"/>
          </a:xfrm>
          <a:prstGeom prst="rect">
            <a:avLst/>
          </a:prstGeom>
        </p:spPr>
        <p:txBody>
          <a:bodyPr wrap="square">
            <a:spAutoFit/>
          </a:bodyPr>
          <a:lstStyle/>
          <a:p>
            <a:pPr marL="9525" algn="just">
              <a:spcBef>
                <a:spcPts val="111"/>
              </a:spcBef>
            </a:pPr>
            <a:r>
              <a:rPr lang="en-US" sz="2400" b="1" dirty="0">
                <a:latin typeface="+mn-lt"/>
                <a:cs typeface="Arial"/>
              </a:rPr>
              <a:t>W</a:t>
            </a:r>
            <a:r>
              <a:rPr lang="en-US" sz="2400" b="1" spc="7" dirty="0">
                <a:latin typeface="+mn-lt"/>
                <a:cs typeface="Arial"/>
              </a:rPr>
              <a:t>h</a:t>
            </a:r>
            <a:r>
              <a:rPr lang="en-US" sz="2400" b="1" spc="-3" dirty="0">
                <a:latin typeface="+mn-lt"/>
                <a:cs typeface="Arial"/>
              </a:rPr>
              <a:t>a</a:t>
            </a:r>
            <a:r>
              <a:rPr lang="en-US" sz="2400" b="1" dirty="0">
                <a:latin typeface="+mn-lt"/>
                <a:cs typeface="Arial"/>
              </a:rPr>
              <a:t>t </a:t>
            </a:r>
            <a:r>
              <a:rPr lang="en-US" sz="2400" b="1" spc="3" dirty="0">
                <a:latin typeface="+mn-lt"/>
                <a:cs typeface="Arial"/>
              </a:rPr>
              <a:t>i</a:t>
            </a:r>
            <a:r>
              <a:rPr lang="en-US" sz="2400" b="1" dirty="0">
                <a:latin typeface="+mn-lt"/>
                <a:cs typeface="Arial"/>
              </a:rPr>
              <a:t>s </a:t>
            </a:r>
            <a:r>
              <a:rPr lang="en-US" sz="2400" b="1" spc="-7" dirty="0">
                <a:latin typeface="+mn-lt"/>
                <a:cs typeface="Arial"/>
              </a:rPr>
              <a:t>B</a:t>
            </a:r>
            <a:r>
              <a:rPr lang="en-US" sz="2400" b="1" dirty="0">
                <a:latin typeface="+mn-lt"/>
                <a:cs typeface="Arial"/>
              </a:rPr>
              <a:t>a</a:t>
            </a:r>
            <a:r>
              <a:rPr lang="en-US" sz="2400" b="1" spc="7" dirty="0">
                <a:latin typeface="+mn-lt"/>
                <a:cs typeface="Arial"/>
              </a:rPr>
              <a:t>c</a:t>
            </a:r>
            <a:r>
              <a:rPr lang="en-US" sz="2400" b="1" dirty="0">
                <a:latin typeface="+mn-lt"/>
                <a:cs typeface="Arial"/>
              </a:rPr>
              <a:t>kt</a:t>
            </a:r>
            <a:r>
              <a:rPr lang="en-US" sz="2400" b="1" spc="3" dirty="0">
                <a:latin typeface="+mn-lt"/>
                <a:cs typeface="Arial"/>
              </a:rPr>
              <a:t>r</a:t>
            </a:r>
            <a:r>
              <a:rPr lang="en-US" sz="2400" b="1" dirty="0">
                <a:latin typeface="+mn-lt"/>
                <a:cs typeface="Arial"/>
              </a:rPr>
              <a:t>ack</a:t>
            </a:r>
            <a:r>
              <a:rPr lang="en-US" sz="2400" b="1" spc="3" dirty="0">
                <a:latin typeface="+mn-lt"/>
                <a:cs typeface="Arial"/>
              </a:rPr>
              <a:t>i</a:t>
            </a:r>
            <a:r>
              <a:rPr lang="en-US" sz="2400" b="1" dirty="0">
                <a:latin typeface="+mn-lt"/>
                <a:cs typeface="Arial"/>
              </a:rPr>
              <a:t>ng</a:t>
            </a:r>
            <a:r>
              <a:rPr lang="en-US" sz="2400" b="1" dirty="0" smtClean="0">
                <a:latin typeface="+mn-lt"/>
                <a:cs typeface="Arial"/>
              </a:rPr>
              <a:t>?</a:t>
            </a:r>
          </a:p>
          <a:p>
            <a:pPr marL="9525" algn="just">
              <a:spcBef>
                <a:spcPts val="111"/>
              </a:spcBef>
            </a:pPr>
            <a:endParaRPr lang="en-US" sz="2400" b="1" dirty="0">
              <a:latin typeface="+mn-lt"/>
              <a:cs typeface="Arial"/>
            </a:endParaRPr>
          </a:p>
          <a:p>
            <a:pPr marL="9525" marR="9554" algn="just">
              <a:spcBef>
                <a:spcPts val="80"/>
              </a:spcBef>
            </a:pPr>
            <a:r>
              <a:rPr lang="en-US" sz="2400" dirty="0">
                <a:latin typeface="+mn-lt"/>
                <a:cs typeface="Arial"/>
              </a:rPr>
              <a:t>According to the wiki definition, </a:t>
            </a:r>
          </a:p>
          <a:p>
            <a:pPr marL="9525" marR="9554" algn="just">
              <a:spcBef>
                <a:spcPts val="80"/>
              </a:spcBef>
            </a:pPr>
            <a:endParaRPr lang="en-US" sz="2400" dirty="0">
              <a:latin typeface="+mn-lt"/>
              <a:cs typeface="Arial"/>
            </a:endParaRPr>
          </a:p>
          <a:p>
            <a:pPr marL="9525" marR="9554" algn="just">
              <a:spcBef>
                <a:spcPts val="80"/>
              </a:spcBef>
            </a:pPr>
            <a:r>
              <a:rPr lang="en-US" sz="2400" dirty="0">
                <a:latin typeface="+mn-lt"/>
                <a:cs typeface="Arial"/>
              </a:rPr>
              <a:t>Backtracking can be defined as a general algorithmic technique that considers searching every possible combination in order to solve a computational problem. </a:t>
            </a:r>
          </a:p>
          <a:p>
            <a:pPr marL="9525" algn="just">
              <a:spcBef>
                <a:spcPts val="111"/>
              </a:spcBef>
            </a:pPr>
            <a:endParaRPr lang="en-US" sz="2400" dirty="0">
              <a:latin typeface="+mn-lt"/>
              <a:cs typeface="Arial"/>
            </a:endParaRPr>
          </a:p>
        </p:txBody>
      </p:sp>
      <p:pic>
        <p:nvPicPr>
          <p:cNvPr id="12" name="Picture 11">
            <a:extLst>
              <a:ext uri="{FF2B5EF4-FFF2-40B4-BE49-F238E27FC236}">
                <a16:creationId xmlns:a16="http://schemas.microsoft.com/office/drawing/2014/main" xmlns="" id="{575F3068-EDD1-4604-A923-BD4CFD024F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29546" y="1161184"/>
            <a:ext cx="4267200" cy="4374056"/>
          </a:xfrm>
          <a:prstGeom prst="rect">
            <a:avLst/>
          </a:prstGeom>
        </p:spPr>
      </p:pic>
      <p:sp>
        <p:nvSpPr>
          <p:cNvPr id="7" name="Rectangle 6"/>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1884549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14300" y="1428750"/>
            <a:ext cx="8572500" cy="1771650"/>
          </a:xfrm>
          <a:prstGeom prst="rect">
            <a:avLst/>
          </a:prstGeom>
        </p:spPr>
        <p:txBody>
          <a:bodyPr wrap="square" lIns="0" tIns="0" rIns="0" bIns="0" rtlCol="0">
            <a:noAutofit/>
          </a:bodyPr>
          <a:lstStyle/>
          <a:p>
            <a:pPr marL="9525" algn="just">
              <a:lnSpc>
                <a:spcPts val="2528"/>
              </a:lnSpc>
              <a:spcBef>
                <a:spcPts val="126"/>
              </a:spcBef>
            </a:pPr>
            <a:r>
              <a:rPr lang="en-US" sz="2800" spc="3" dirty="0" smtClean="0">
                <a:latin typeface="+mn-lt"/>
                <a:cs typeface="Arial"/>
              </a:rPr>
              <a:t>Problem </a:t>
            </a:r>
            <a:endParaRPr lang="en-US" sz="2800" dirty="0">
              <a:latin typeface="+mn-lt"/>
              <a:cs typeface="Arial"/>
            </a:endParaRPr>
          </a:p>
          <a:p>
            <a:pPr marL="9525" algn="just">
              <a:lnSpc>
                <a:spcPts val="2528"/>
              </a:lnSpc>
              <a:spcBef>
                <a:spcPts val="126"/>
              </a:spcBef>
            </a:pPr>
            <a:r>
              <a:rPr lang="en-US" sz="2000" dirty="0">
                <a:latin typeface="+mn-lt"/>
              </a:rPr>
              <a:t>Given a maze, </a:t>
            </a:r>
            <a:r>
              <a:rPr lang="en-US" sz="2000" dirty="0" err="1">
                <a:latin typeface="+mn-lt"/>
              </a:rPr>
              <a:t>NxN</a:t>
            </a:r>
            <a:r>
              <a:rPr lang="en-US" sz="2000" dirty="0">
                <a:latin typeface="+mn-lt"/>
              </a:rPr>
              <a:t> matrix. A rat has to find a path from source to destination. maze[0][0] (left top corner)is the source and maze[N-1][N-1](right bottom corner) is destination. There are few cells which are blocked, means rat cannot enter into those cells. Rat can move in any direction ( left, right, up and down</a:t>
            </a:r>
            <a:r>
              <a:rPr lang="en-US" sz="2000" dirty="0" smtClean="0">
                <a:latin typeface="+mn-lt"/>
              </a:rPr>
              <a:t>).</a:t>
            </a:r>
            <a:endParaRPr lang="en-US" sz="2000" dirty="0">
              <a:latin typeface="+mn-lt"/>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2595729" y="941463"/>
            <a:ext cx="3988205" cy="323850"/>
          </a:xfrm>
          <a:prstGeom prst="rect">
            <a:avLst/>
          </a:prstGeom>
        </p:spPr>
        <p:txBody>
          <a:bodyPr wrap="square" lIns="0" tIns="0" rIns="0" bIns="0" rtlCol="0">
            <a:noAutofit/>
          </a:bodyPr>
          <a:lstStyle/>
          <a:p>
            <a:pPr marL="9525">
              <a:lnSpc>
                <a:spcPts val="2528"/>
              </a:lnSpc>
              <a:spcBef>
                <a:spcPts val="126"/>
              </a:spcBef>
            </a:pPr>
            <a:endParaRPr lang="en-US" sz="2400" dirty="0">
              <a:cs typeface="Arial"/>
            </a:endParaRPr>
          </a:p>
        </p:txBody>
      </p:sp>
      <p:pic>
        <p:nvPicPr>
          <p:cNvPr id="156674"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pic>
        <p:nvPicPr>
          <p:cNvPr id="156680" name="Picture 8" descr="https://ibpublicimages.s3-us-west-2.amazonaws.com/tutorial/backtracking6.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5400" y="3363837"/>
            <a:ext cx="5288534" cy="349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2370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228600" y="1104705"/>
            <a:ext cx="6115050" cy="323850"/>
          </a:xfrm>
          <a:prstGeom prst="rect">
            <a:avLst/>
          </a:prstGeom>
        </p:spPr>
        <p:txBody>
          <a:bodyPr wrap="square" lIns="0" tIns="0" rIns="0" bIns="0" rtlCol="0">
            <a:noAutofit/>
          </a:bodyPr>
          <a:lstStyle/>
          <a:p>
            <a:pPr marL="9525">
              <a:spcBef>
                <a:spcPts val="126"/>
              </a:spcBef>
            </a:pPr>
            <a:r>
              <a:rPr lang="en-US" b="1" dirty="0">
                <a:solidFill>
                  <a:schemeClr val="accent1">
                    <a:lumMod val="75000"/>
                  </a:schemeClr>
                </a:solidFill>
              </a:rPr>
              <a:t>Rat in a Maze Problem when movement in all possible directions is allowed</a:t>
            </a:r>
          </a:p>
          <a:p>
            <a:pPr marL="9525">
              <a:spcBef>
                <a:spcPts val="126"/>
              </a:spcBef>
            </a:pPr>
            <a:r>
              <a:rPr lang="en-US" b="1" spc="3" dirty="0" smtClean="0">
                <a:latin typeface="+mn-lt"/>
                <a:cs typeface="Arial"/>
              </a:rPr>
              <a:t>Solution </a:t>
            </a:r>
            <a:r>
              <a:rPr lang="en-US" b="1" spc="3" dirty="0">
                <a:latin typeface="+mn-lt"/>
                <a:cs typeface="Arial"/>
              </a:rPr>
              <a:t>Algorithm </a:t>
            </a:r>
            <a:endParaRPr lang="en-US" b="1" dirty="0">
              <a:latin typeface="+mn-lt"/>
              <a:cs typeface="Arial"/>
            </a:endParaRPr>
          </a:p>
          <a:p>
            <a:pPr marL="342900" indent="-342900">
              <a:buFont typeface="+mj-lt"/>
              <a:buAutoNum type="arabicPeriod"/>
            </a:pPr>
            <a:r>
              <a:rPr lang="en-US" dirty="0">
                <a:latin typeface="+mn-lt"/>
              </a:rPr>
              <a:t>Start from the initial index (i.e. (0,0)) and look for the valid moves through the adjacent cells in the order </a:t>
            </a:r>
            <a:r>
              <a:rPr lang="en-US" b="1" dirty="0">
                <a:latin typeface="+mn-lt"/>
              </a:rPr>
              <a:t>Down-&gt;Left-&gt;Right-&gt;Up</a:t>
            </a:r>
            <a:r>
              <a:rPr lang="en-US" dirty="0">
                <a:latin typeface="+mn-lt"/>
              </a:rPr>
              <a:t> (so as to get the sorted paths) in the grid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If the move is possible, then move to that cell while storing the character corresponding to the move(D,L,R,U) and again start looking for the valid move until the last index (i.e. (n-1,n-1)) is reached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Also, keep on marking the cells as visited and when we traversed all the paths possible from that cell, then unmark that cell for other different paths and remove the character from the path formed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As the last index of the grid(bottom right) is reached, then store the traversed path.</a:t>
            </a:r>
          </a:p>
          <a:p>
            <a:pPr marL="9525">
              <a:spcBef>
                <a:spcPts val="126"/>
              </a:spcBef>
            </a:pPr>
            <a:endParaRPr dirty="0">
              <a:latin typeface="+mn-lt"/>
              <a:cs typeface="Arial"/>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pic>
        <p:nvPicPr>
          <p:cNvPr id="8" name="Picture 7">
            <a:extLst>
              <a:ext uri="{FF2B5EF4-FFF2-40B4-BE49-F238E27FC236}">
                <a16:creationId xmlns:a16="http://schemas.microsoft.com/office/drawing/2014/main" xmlns="" id="{6847B5EE-9355-43E4-A944-6D1722F0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3204" y="798552"/>
            <a:ext cx="2237609" cy="2249448"/>
          </a:xfrm>
          <a:prstGeom prst="rect">
            <a:avLst/>
          </a:prstGeom>
        </p:spPr>
      </p:pic>
      <p:pic>
        <p:nvPicPr>
          <p:cNvPr id="5" name="Picture 4">
            <a:extLst>
              <a:ext uri="{FF2B5EF4-FFF2-40B4-BE49-F238E27FC236}">
                <a16:creationId xmlns:a16="http://schemas.microsoft.com/office/drawing/2014/main" xmlns="" id="{8DC6604D-F12C-438C-9E22-17C8510A2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204" y="3312315"/>
            <a:ext cx="2280408" cy="2290454"/>
          </a:xfrm>
          <a:prstGeom prst="rect">
            <a:avLst/>
          </a:prstGeom>
        </p:spPr>
      </p:pic>
      <p:pic>
        <p:nvPicPr>
          <p:cNvPr id="10"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
        <p:nvSpPr>
          <p:cNvPr id="4" name="Rectangle 3"/>
          <p:cNvSpPr/>
          <p:nvPr/>
        </p:nvSpPr>
        <p:spPr>
          <a:xfrm>
            <a:off x="5562600" y="6534834"/>
            <a:ext cx="4572000" cy="646331"/>
          </a:xfrm>
          <a:prstGeom prst="rect">
            <a:avLst/>
          </a:prstGeom>
        </p:spPr>
        <p:txBody>
          <a:bodyPr>
            <a:spAutoFit/>
          </a:bodyPr>
          <a:lstStyle/>
          <a:p>
            <a:r>
              <a:rPr lang="en-US" b="1" dirty="0">
                <a:solidFill>
                  <a:srgbClr val="273239"/>
                </a:solidFill>
                <a:latin typeface="urw-din"/>
              </a:rPr>
              <a:t>Time Complexity:</a:t>
            </a:r>
            <a:r>
              <a:rPr lang="en-US" dirty="0">
                <a:solidFill>
                  <a:srgbClr val="273239"/>
                </a:solidFill>
                <a:latin typeface="urw-din"/>
              </a:rPr>
              <a:t> O(2^(n^2)). </a:t>
            </a:r>
            <a:br>
              <a:rPr lang="en-US" dirty="0">
                <a:solidFill>
                  <a:srgbClr val="273239"/>
                </a:solidFill>
                <a:latin typeface="urw-din"/>
              </a:rPr>
            </a:br>
            <a:endParaRPr lang="en-US" b="0" i="0" dirty="0">
              <a:solidFill>
                <a:srgbClr val="273239"/>
              </a:solidFill>
              <a:effectLst/>
              <a:latin typeface="urw-din"/>
            </a:endParaRPr>
          </a:p>
        </p:txBody>
      </p:sp>
    </p:spTree>
    <p:extLst>
      <p:ext uri="{BB962C8B-B14F-4D97-AF65-F5344CB8AC3E}">
        <p14:creationId xmlns:p14="http://schemas.microsoft.com/office/powerpoint/2010/main" val="1324502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pic>
        <p:nvPicPr>
          <p:cNvPr id="10"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
        <p:nvSpPr>
          <p:cNvPr id="3" name="Rectangle 2"/>
          <p:cNvSpPr/>
          <p:nvPr/>
        </p:nvSpPr>
        <p:spPr>
          <a:xfrm>
            <a:off x="34636" y="1294311"/>
            <a:ext cx="8763000" cy="5016758"/>
          </a:xfrm>
          <a:prstGeom prst="rect">
            <a:avLst/>
          </a:prstGeom>
        </p:spPr>
        <p:txBody>
          <a:bodyPr wrap="square">
            <a:spAutoFit/>
          </a:bodyPr>
          <a:lstStyle/>
          <a:p>
            <a:r>
              <a:rPr lang="en-US" sz="1600" dirty="0">
                <a:latin typeface="+mn-lt"/>
              </a:rPr>
              <a:t>if(r&gt;=0 &amp;&amp; c&gt;=0 &amp;&amp; r&lt;SIZE &amp;&amp; c&lt;SIZE &amp;&amp; solution[r][c] == 0 &amp;&amp; maze[r][c] == 0)</a:t>
            </a:r>
          </a:p>
          <a:p>
            <a:r>
              <a:rPr lang="en-US" sz="1600" dirty="0">
                <a:latin typeface="+mn-lt"/>
              </a:rPr>
              <a:t>    {</a:t>
            </a:r>
          </a:p>
          <a:p>
            <a:r>
              <a:rPr lang="en-US" sz="1600" dirty="0">
                <a:latin typeface="+mn-lt"/>
              </a:rPr>
              <a:t>        //if safe to visit then visit the cell</a:t>
            </a:r>
          </a:p>
          <a:p>
            <a:r>
              <a:rPr lang="en-US" sz="1600" dirty="0">
                <a:latin typeface="+mn-lt"/>
              </a:rPr>
              <a:t>        solution[r][c] = 1;</a:t>
            </a:r>
          </a:p>
          <a:p>
            <a:r>
              <a:rPr lang="en-US" sz="1600" dirty="0">
                <a:latin typeface="+mn-lt"/>
              </a:rPr>
              <a:t>        //going down</a:t>
            </a:r>
          </a:p>
          <a:p>
            <a:r>
              <a:rPr lang="en-US" sz="1600" dirty="0">
                <a:latin typeface="+mn-lt"/>
              </a:rPr>
              <a:t>        if(</a:t>
            </a:r>
            <a:r>
              <a:rPr lang="en-US" sz="1600" dirty="0" err="1">
                <a:latin typeface="+mn-lt"/>
              </a:rPr>
              <a:t>solvemaze</a:t>
            </a:r>
            <a:r>
              <a:rPr lang="en-US" sz="1600" dirty="0">
                <a:latin typeface="+mn-lt"/>
              </a:rPr>
              <a:t>(r+1, c))</a:t>
            </a:r>
          </a:p>
          <a:p>
            <a:r>
              <a:rPr lang="en-US" sz="1600" dirty="0">
                <a:latin typeface="+mn-lt"/>
              </a:rPr>
              <a:t>            return 1;</a:t>
            </a:r>
          </a:p>
          <a:p>
            <a:r>
              <a:rPr lang="en-US" sz="1600" dirty="0">
                <a:latin typeface="+mn-lt"/>
              </a:rPr>
              <a:t>        //going right</a:t>
            </a:r>
          </a:p>
          <a:p>
            <a:r>
              <a:rPr lang="en-US" sz="1600" dirty="0">
                <a:latin typeface="+mn-lt"/>
              </a:rPr>
              <a:t>        if(</a:t>
            </a:r>
            <a:r>
              <a:rPr lang="en-US" sz="1600" dirty="0" err="1">
                <a:latin typeface="+mn-lt"/>
              </a:rPr>
              <a:t>solvemaze</a:t>
            </a:r>
            <a:r>
              <a:rPr lang="en-US" sz="1600" dirty="0">
                <a:latin typeface="+mn-lt"/>
              </a:rPr>
              <a:t>(r, c+1))</a:t>
            </a:r>
          </a:p>
          <a:p>
            <a:r>
              <a:rPr lang="en-US" sz="1600" dirty="0">
                <a:latin typeface="+mn-lt"/>
              </a:rPr>
              <a:t>            return 1;</a:t>
            </a:r>
          </a:p>
          <a:p>
            <a:r>
              <a:rPr lang="en-US" sz="1600" dirty="0">
                <a:latin typeface="+mn-lt"/>
              </a:rPr>
              <a:t>        //going up</a:t>
            </a:r>
          </a:p>
          <a:p>
            <a:r>
              <a:rPr lang="en-US" sz="1600" dirty="0">
                <a:latin typeface="+mn-lt"/>
              </a:rPr>
              <a:t>        if(</a:t>
            </a:r>
            <a:r>
              <a:rPr lang="en-US" sz="1600" dirty="0" err="1">
                <a:latin typeface="+mn-lt"/>
              </a:rPr>
              <a:t>solvemaze</a:t>
            </a:r>
            <a:r>
              <a:rPr lang="en-US" sz="1600" dirty="0">
                <a:latin typeface="+mn-lt"/>
              </a:rPr>
              <a:t>(r-1, c))</a:t>
            </a:r>
          </a:p>
          <a:p>
            <a:r>
              <a:rPr lang="en-US" sz="1600" dirty="0">
                <a:latin typeface="+mn-lt"/>
              </a:rPr>
              <a:t>            return 1;</a:t>
            </a:r>
          </a:p>
          <a:p>
            <a:r>
              <a:rPr lang="en-US" sz="1600" dirty="0">
                <a:latin typeface="+mn-lt"/>
              </a:rPr>
              <a:t>        //going left</a:t>
            </a:r>
          </a:p>
          <a:p>
            <a:r>
              <a:rPr lang="en-US" sz="1600" dirty="0">
                <a:latin typeface="+mn-lt"/>
              </a:rPr>
              <a:t>        if(</a:t>
            </a:r>
            <a:r>
              <a:rPr lang="en-US" sz="1600" dirty="0" err="1">
                <a:latin typeface="+mn-lt"/>
              </a:rPr>
              <a:t>solvemaze</a:t>
            </a:r>
            <a:r>
              <a:rPr lang="en-US" sz="1600" dirty="0">
                <a:latin typeface="+mn-lt"/>
              </a:rPr>
              <a:t>(r, c-1))</a:t>
            </a:r>
          </a:p>
          <a:p>
            <a:r>
              <a:rPr lang="en-US" sz="1600" dirty="0">
                <a:latin typeface="+mn-lt"/>
              </a:rPr>
              <a:t>            return 1;</a:t>
            </a:r>
          </a:p>
          <a:p>
            <a:r>
              <a:rPr lang="en-US" sz="1600" dirty="0">
                <a:latin typeface="+mn-lt"/>
              </a:rPr>
              <a:t>        //backtracking</a:t>
            </a:r>
          </a:p>
          <a:p>
            <a:r>
              <a:rPr lang="en-US" sz="1600" dirty="0">
                <a:latin typeface="+mn-lt"/>
              </a:rPr>
              <a:t>        solution[r][c] = 0;</a:t>
            </a:r>
          </a:p>
          <a:p>
            <a:r>
              <a:rPr lang="en-US" sz="1600" dirty="0">
                <a:latin typeface="+mn-lt"/>
              </a:rPr>
              <a:t>        return 0;</a:t>
            </a:r>
          </a:p>
          <a:p>
            <a:r>
              <a:rPr lang="en-US" sz="1600" dirty="0">
                <a:latin typeface="+mn-lt"/>
              </a:rPr>
              <a:t>    }</a:t>
            </a:r>
          </a:p>
        </p:txBody>
      </p:sp>
      <p:pic>
        <p:nvPicPr>
          <p:cNvPr id="169986" name="Picture 2" descr="https://www.geeksforgeeks.org/wp-content/uploads/ratinmaze_filled_path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802" y="13573"/>
            <a:ext cx="1391025" cy="124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036618" y="1143000"/>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51558" name="Picture 6" descr="The K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98073"/>
            <a:ext cx="49530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151560" name="Picture 8" descr="Knight Chess Piece Png - White Knight Chess Piece Png, Transparent Png -  ki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852" y="907462"/>
            <a:ext cx="854766"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099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888" y="838200"/>
            <a:ext cx="8493712" cy="3785652"/>
          </a:xfrm>
          <a:prstGeom prst="rect">
            <a:avLst/>
          </a:prstGeom>
        </p:spPr>
        <p:txBody>
          <a:bodyPr wrap="square">
            <a:spAutoFit/>
          </a:bodyPr>
          <a:lstStyle/>
          <a:p>
            <a:pPr algn="just"/>
            <a:r>
              <a:rPr lang="en-US" sz="2000" dirty="0" smtClean="0">
                <a:solidFill>
                  <a:srgbClr val="000000"/>
                </a:solidFill>
                <a:latin typeface="+mn-lt"/>
              </a:rPr>
              <a:t>In chess, we know that the knight can jump in a special manner. It can move either two squares horizontally and one square vertically or two squares vertically and one square horizontally in each direction, So the complete movement looks like English letter ‘L’.</a:t>
            </a:r>
          </a:p>
          <a:p>
            <a:pPr algn="just"/>
            <a:endParaRPr lang="en-US" sz="2000" dirty="0" smtClean="0">
              <a:solidFill>
                <a:srgbClr val="000000"/>
              </a:solidFill>
              <a:latin typeface="+mn-lt"/>
            </a:endParaRPr>
          </a:p>
          <a:p>
            <a:pPr algn="just"/>
            <a:r>
              <a:rPr lang="en-US" sz="2000" dirty="0">
                <a:solidFill>
                  <a:srgbClr val="000000"/>
                </a:solidFill>
                <a:latin typeface="+mn-lt"/>
              </a:rPr>
              <a:t>In this problem, there is an empty chess board, and a knight starting from any location in the board, our task is to check whether the knight can visit all of the squares in the board or not. </a:t>
            </a:r>
            <a:endParaRPr lang="en-US" sz="2000" dirty="0" smtClean="0">
              <a:solidFill>
                <a:srgbClr val="000000"/>
              </a:solidFill>
              <a:latin typeface="+mn-lt"/>
            </a:endParaRPr>
          </a:p>
          <a:p>
            <a:pPr algn="just"/>
            <a:endParaRPr lang="en-US" sz="2000" dirty="0">
              <a:solidFill>
                <a:srgbClr val="000000"/>
              </a:solidFill>
              <a:latin typeface="+mn-lt"/>
            </a:endParaRPr>
          </a:p>
          <a:p>
            <a:pPr algn="just"/>
            <a:r>
              <a:rPr lang="en-US" sz="2000" dirty="0">
                <a:solidFill>
                  <a:srgbClr val="000000"/>
                </a:solidFill>
                <a:latin typeface="+mn-lt"/>
              </a:rPr>
              <a:t>When It can visit all of the squares, then place the number of jumps needed to reach that location from the starting point.</a:t>
            </a:r>
            <a:endParaRPr lang="en-US" sz="2000" dirty="0">
              <a:latin typeface="+mn-lt"/>
            </a:endParaRPr>
          </a:p>
          <a:p>
            <a:endParaRPr lang="en-US" sz="2000" dirty="0">
              <a:latin typeface="+mn-lt"/>
            </a:endParaRPr>
          </a:p>
        </p:txBody>
      </p:sp>
      <p:pic>
        <p:nvPicPr>
          <p:cNvPr id="151556" name="Picture 4" descr="https://upload.wikimedia.org/wikipedia/commons/c/ca/Knights-Tour-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67522" y="4257972"/>
            <a:ext cx="2590503" cy="2590504"/>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67938" name="Picture 2" descr="https://assets.leetcode.com/uploads/2020/08/18/ch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285681"/>
            <a:ext cx="2562794" cy="256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03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D4A9A7B7-6DE7-46CA-A4D1-5AAF42F97A06}"/>
              </a:ext>
            </a:extLst>
          </p:cNvPr>
          <p:cNvSpPr txBox="1"/>
          <p:nvPr/>
        </p:nvSpPr>
        <p:spPr>
          <a:xfrm>
            <a:off x="22653" y="677287"/>
            <a:ext cx="6282927" cy="6314549"/>
          </a:xfrm>
          <a:prstGeom prst="rect">
            <a:avLst/>
          </a:prstGeom>
          <a:noFill/>
        </p:spPr>
        <p:txBody>
          <a:bodyPr wrap="square" rtlCol="0">
            <a:spAutoFit/>
          </a:bodyPr>
          <a:lstStyle/>
          <a:p>
            <a:pPr marL="223838" marR="34290" indent="-214313" algn="just">
              <a:lnSpc>
                <a:spcPct val="150000"/>
              </a:lnSpc>
              <a:spcBef>
                <a:spcPts val="522"/>
              </a:spcBef>
              <a:buFont typeface="Wingdings" panose="05000000000000000000" pitchFamily="2" charset="2"/>
              <a:buChar char="v"/>
            </a:pPr>
            <a:r>
              <a:rPr lang="en-US" dirty="0">
                <a:solidFill>
                  <a:schemeClr val="tx1">
                    <a:lumMod val="95000"/>
                    <a:lumOff val="5000"/>
                  </a:schemeClr>
                </a:solidFill>
              </a:rPr>
              <a:t>The knight's tour problem is an instance of the more general Hamiltonian path problem in graph theory. The problem of finding a closed knight's tour is similarly an instance of the Hamiltonian cycle problem. Unlike the general Hamiltonian path problem, the knight's tour problem can be solved in linear time.</a:t>
            </a:r>
            <a:endParaRPr lang="en-US" dirty="0">
              <a:solidFill>
                <a:schemeClr val="tx1">
                  <a:lumMod val="95000"/>
                  <a:lumOff val="5000"/>
                </a:schemeClr>
              </a:solidFill>
              <a:latin typeface="Arial"/>
              <a:cs typeface="Arial"/>
            </a:endParaRPr>
          </a:p>
          <a:p>
            <a:pPr marL="223838" marR="34290" indent="-214313" algn="just">
              <a:lnSpc>
                <a:spcPct val="150000"/>
              </a:lnSpc>
              <a:spcBef>
                <a:spcPts val="522"/>
              </a:spcBef>
              <a:buFont typeface="Wingdings" panose="05000000000000000000" pitchFamily="2" charset="2"/>
              <a:buChar char="v"/>
            </a:pPr>
            <a:r>
              <a:rPr lang="en-US" dirty="0">
                <a:latin typeface="Arial"/>
                <a:cs typeface="Arial"/>
              </a:rPr>
              <a:t>Th</a:t>
            </a:r>
            <a:r>
              <a:rPr lang="en-US" spc="-3" dirty="0">
                <a:latin typeface="Arial"/>
                <a:cs typeface="Arial"/>
              </a:rPr>
              <a:t>e</a:t>
            </a:r>
            <a:r>
              <a:rPr lang="en-US" dirty="0">
                <a:latin typeface="Arial"/>
                <a:cs typeface="Arial"/>
              </a:rPr>
              <a:t>re a</a:t>
            </a:r>
            <a:r>
              <a:rPr lang="en-US" spc="3" dirty="0">
                <a:latin typeface="Arial"/>
                <a:cs typeface="Arial"/>
              </a:rPr>
              <a:t>r</a:t>
            </a:r>
            <a:r>
              <a:rPr lang="en-US" dirty="0">
                <a:latin typeface="Arial"/>
                <a:cs typeface="Arial"/>
              </a:rPr>
              <a:t>e </a:t>
            </a:r>
            <a:r>
              <a:rPr lang="en-US" spc="3" dirty="0">
                <a:latin typeface="Arial"/>
                <a:cs typeface="Arial"/>
              </a:rPr>
              <a:t>t</a:t>
            </a:r>
            <a:r>
              <a:rPr lang="en-US" dirty="0">
                <a:latin typeface="Arial"/>
                <a:cs typeface="Arial"/>
              </a:rPr>
              <a:t>wo kinds</a:t>
            </a:r>
            <a:r>
              <a:rPr lang="en-US" spc="7" dirty="0">
                <a:latin typeface="Arial"/>
                <a:cs typeface="Arial"/>
              </a:rPr>
              <a:t> </a:t>
            </a:r>
            <a:r>
              <a:rPr lang="en-US" dirty="0">
                <a:latin typeface="Arial"/>
                <a:cs typeface="Arial"/>
              </a:rPr>
              <a:t>of</a:t>
            </a:r>
            <a:r>
              <a:rPr lang="en-US" spc="-11" dirty="0">
                <a:latin typeface="Arial"/>
                <a:cs typeface="Arial"/>
              </a:rPr>
              <a:t> </a:t>
            </a:r>
            <a:r>
              <a:rPr lang="en-US" dirty="0">
                <a:latin typeface="Arial"/>
                <a:cs typeface="Arial"/>
              </a:rPr>
              <a:t>kni</a:t>
            </a:r>
            <a:r>
              <a:rPr lang="en-US" spc="-7" dirty="0">
                <a:latin typeface="Arial"/>
                <a:cs typeface="Arial"/>
              </a:rPr>
              <a:t>g</a:t>
            </a:r>
            <a:r>
              <a:rPr lang="en-US" dirty="0">
                <a:latin typeface="Arial"/>
                <a:cs typeface="Arial"/>
              </a:rPr>
              <a:t>ht’s</a:t>
            </a:r>
            <a:r>
              <a:rPr lang="en-US" spc="19" dirty="0">
                <a:latin typeface="Arial"/>
                <a:cs typeface="Arial"/>
              </a:rPr>
              <a:t> </a:t>
            </a:r>
            <a:r>
              <a:rPr lang="en-US" dirty="0">
                <a:latin typeface="Arial"/>
                <a:cs typeface="Arial"/>
              </a:rPr>
              <a:t>tours,</a:t>
            </a:r>
            <a:r>
              <a:rPr lang="en-US" spc="-7" dirty="0">
                <a:latin typeface="Arial"/>
                <a:cs typeface="Arial"/>
              </a:rPr>
              <a:t> </a:t>
            </a:r>
            <a:r>
              <a:rPr lang="en-US" dirty="0">
                <a:latin typeface="Arial"/>
                <a:cs typeface="Arial"/>
              </a:rPr>
              <a:t>a</a:t>
            </a:r>
            <a:r>
              <a:rPr lang="en-US" spc="19" dirty="0">
                <a:latin typeface="Arial"/>
                <a:cs typeface="Arial"/>
              </a:rPr>
              <a:t> </a:t>
            </a:r>
            <a:r>
              <a:rPr lang="en-US" b="1" i="1" dirty="0">
                <a:latin typeface="Arial"/>
                <a:cs typeface="Arial"/>
              </a:rPr>
              <a:t>cl</a:t>
            </a:r>
            <a:r>
              <a:rPr lang="en-US" b="1" i="1" spc="-3" dirty="0">
                <a:latin typeface="Arial"/>
                <a:cs typeface="Arial"/>
              </a:rPr>
              <a:t>o</a:t>
            </a:r>
            <a:r>
              <a:rPr lang="en-US" b="1" i="1" dirty="0">
                <a:latin typeface="Arial"/>
                <a:cs typeface="Arial"/>
              </a:rPr>
              <a:t>sed kni</a:t>
            </a:r>
            <a:r>
              <a:rPr lang="en-US" b="1" i="1" spc="-7" dirty="0">
                <a:latin typeface="Arial"/>
                <a:cs typeface="Arial"/>
              </a:rPr>
              <a:t>g</a:t>
            </a:r>
            <a:r>
              <a:rPr lang="en-US" b="1" i="1" dirty="0">
                <a:latin typeface="Arial"/>
                <a:cs typeface="Arial"/>
              </a:rPr>
              <a:t>ht</a:t>
            </a:r>
            <a:r>
              <a:rPr lang="en-US" b="1" i="1" spc="-11" dirty="0">
                <a:latin typeface="Arial"/>
                <a:cs typeface="Arial"/>
              </a:rPr>
              <a:t>’</a:t>
            </a:r>
            <a:r>
              <a:rPr lang="en-US" b="1" i="1" dirty="0">
                <a:latin typeface="Arial"/>
                <a:cs typeface="Arial"/>
              </a:rPr>
              <a:t>s</a:t>
            </a:r>
            <a:r>
              <a:rPr lang="en-US" b="1" i="1" spc="22" dirty="0">
                <a:latin typeface="Arial"/>
                <a:cs typeface="Arial"/>
              </a:rPr>
              <a:t> </a:t>
            </a:r>
            <a:r>
              <a:rPr lang="en-US" i="1" dirty="0">
                <a:latin typeface="Arial"/>
                <a:cs typeface="Arial"/>
              </a:rPr>
              <a:t>tour </a:t>
            </a:r>
            <a:r>
              <a:rPr lang="en-US" dirty="0">
                <a:latin typeface="Arial"/>
                <a:cs typeface="Arial"/>
              </a:rPr>
              <a:t>and</a:t>
            </a:r>
            <a:r>
              <a:rPr lang="en-US" spc="7" dirty="0">
                <a:latin typeface="Arial"/>
                <a:cs typeface="Arial"/>
              </a:rPr>
              <a:t> </a:t>
            </a:r>
            <a:r>
              <a:rPr lang="en-US" dirty="0">
                <a:latin typeface="Arial"/>
                <a:cs typeface="Arial"/>
              </a:rPr>
              <a:t>an </a:t>
            </a:r>
            <a:r>
              <a:rPr lang="en-US" b="1" i="1" dirty="0">
                <a:latin typeface="Arial"/>
                <a:cs typeface="Arial"/>
              </a:rPr>
              <a:t>op</a:t>
            </a:r>
            <a:r>
              <a:rPr lang="en-US" b="1" i="1" spc="-3" dirty="0">
                <a:latin typeface="Arial"/>
                <a:cs typeface="Arial"/>
              </a:rPr>
              <a:t>e</a:t>
            </a:r>
            <a:r>
              <a:rPr lang="en-US" b="1" i="1" dirty="0">
                <a:latin typeface="Arial"/>
                <a:cs typeface="Arial"/>
              </a:rPr>
              <a:t>n</a:t>
            </a:r>
            <a:r>
              <a:rPr lang="en-US" b="1" i="1" spc="11" dirty="0">
                <a:latin typeface="Arial"/>
                <a:cs typeface="Arial"/>
              </a:rPr>
              <a:t> </a:t>
            </a:r>
            <a:r>
              <a:rPr lang="en-US" b="1" i="1" dirty="0">
                <a:latin typeface="Arial"/>
                <a:cs typeface="Arial"/>
              </a:rPr>
              <a:t>kni</a:t>
            </a:r>
            <a:r>
              <a:rPr lang="en-US" b="1" i="1" spc="-7" dirty="0">
                <a:latin typeface="Arial"/>
                <a:cs typeface="Arial"/>
              </a:rPr>
              <a:t>g</a:t>
            </a:r>
            <a:r>
              <a:rPr lang="en-US" b="1" i="1" dirty="0">
                <a:latin typeface="Arial"/>
                <a:cs typeface="Arial"/>
              </a:rPr>
              <a:t>ht</a:t>
            </a:r>
            <a:r>
              <a:rPr lang="en-US" b="1" i="1" spc="-11" dirty="0">
                <a:latin typeface="Arial"/>
                <a:cs typeface="Arial"/>
              </a:rPr>
              <a:t>’</a:t>
            </a:r>
            <a:r>
              <a:rPr lang="en-US" b="1" i="1" dirty="0">
                <a:latin typeface="Arial"/>
                <a:cs typeface="Arial"/>
              </a:rPr>
              <a:t>s</a:t>
            </a:r>
            <a:r>
              <a:rPr lang="en-US" b="1" i="1" spc="29" dirty="0">
                <a:latin typeface="Arial"/>
                <a:cs typeface="Arial"/>
              </a:rPr>
              <a:t> </a:t>
            </a:r>
            <a:r>
              <a:rPr lang="en-US" i="1" dirty="0">
                <a:latin typeface="Arial"/>
                <a:cs typeface="Arial"/>
              </a:rPr>
              <a:t>tou</a:t>
            </a:r>
            <a:r>
              <a:rPr lang="en-US" i="1" spc="11" dirty="0">
                <a:latin typeface="Arial"/>
                <a:cs typeface="Arial"/>
              </a:rPr>
              <a:t>r</a:t>
            </a:r>
            <a:r>
              <a:rPr lang="en-US" dirty="0">
                <a:latin typeface="Arial"/>
                <a:cs typeface="Arial"/>
              </a:rPr>
              <a:t>:</a:t>
            </a:r>
          </a:p>
          <a:p>
            <a:pPr marL="223838" indent="-214313" algn="just">
              <a:lnSpc>
                <a:spcPct val="150000"/>
              </a:lnSpc>
              <a:spcBef>
                <a:spcPts val="80"/>
              </a:spcBef>
              <a:buFont typeface="Wingdings" panose="05000000000000000000" pitchFamily="2" charset="2"/>
              <a:buChar char="v"/>
            </a:pPr>
            <a:r>
              <a:rPr lang="en-US" dirty="0">
                <a:latin typeface="Arial"/>
                <a:cs typeface="Arial"/>
              </a:rPr>
              <a:t>A</a:t>
            </a:r>
            <a:r>
              <a:rPr lang="en-US" spc="-7" dirty="0">
                <a:latin typeface="Arial"/>
                <a:cs typeface="Arial"/>
              </a:rPr>
              <a:t> </a:t>
            </a:r>
            <a:r>
              <a:rPr lang="en-US" i="1" dirty="0">
                <a:latin typeface="Arial"/>
                <a:cs typeface="Arial"/>
              </a:rPr>
              <a:t>clo</a:t>
            </a:r>
            <a:r>
              <a:rPr lang="en-US" i="1" spc="3" dirty="0">
                <a:latin typeface="Arial"/>
                <a:cs typeface="Arial"/>
              </a:rPr>
              <a:t>s</a:t>
            </a:r>
            <a:r>
              <a:rPr lang="en-US" i="1" dirty="0">
                <a:latin typeface="Arial"/>
                <a:cs typeface="Arial"/>
              </a:rPr>
              <a:t>ed</a:t>
            </a:r>
            <a:r>
              <a:rPr lang="en-US" i="1" spc="-18" dirty="0">
                <a:latin typeface="Arial"/>
                <a:cs typeface="Arial"/>
              </a:rPr>
              <a:t> </a:t>
            </a:r>
            <a:r>
              <a:rPr lang="en-US" i="1" dirty="0">
                <a:latin typeface="Arial"/>
                <a:cs typeface="Arial"/>
              </a:rPr>
              <a:t>knight</a:t>
            </a:r>
            <a:r>
              <a:rPr lang="en-US" i="1" spc="-29" dirty="0">
                <a:latin typeface="Arial"/>
                <a:cs typeface="Arial"/>
              </a:rPr>
              <a:t>’</a:t>
            </a:r>
            <a:r>
              <a:rPr lang="en-US" i="1" dirty="0">
                <a:latin typeface="Arial"/>
                <a:cs typeface="Arial"/>
              </a:rPr>
              <a:t>s</a:t>
            </a:r>
            <a:r>
              <a:rPr lang="en-US" i="1" spc="18" dirty="0">
                <a:latin typeface="Arial"/>
                <a:cs typeface="Arial"/>
              </a:rPr>
              <a:t> </a:t>
            </a:r>
            <a:r>
              <a:rPr lang="en-US" i="1" dirty="0">
                <a:latin typeface="Arial"/>
                <a:cs typeface="Arial"/>
              </a:rPr>
              <a:t>tour</a:t>
            </a:r>
            <a:r>
              <a:rPr lang="en-US" i="1" spc="-14" dirty="0">
                <a:latin typeface="Arial"/>
                <a:cs typeface="Arial"/>
              </a:rPr>
              <a:t> </a:t>
            </a:r>
            <a:r>
              <a:rPr lang="en-US" dirty="0">
                <a:latin typeface="Arial"/>
                <a:cs typeface="Arial"/>
              </a:rPr>
              <a:t>is one</a:t>
            </a:r>
            <a:r>
              <a:rPr lang="en-US" spc="-11" dirty="0">
                <a:latin typeface="Arial"/>
                <a:cs typeface="Arial"/>
              </a:rPr>
              <a:t> </a:t>
            </a:r>
            <a:r>
              <a:rPr lang="en-US" dirty="0">
                <a:latin typeface="Arial"/>
                <a:cs typeface="Arial"/>
              </a:rPr>
              <a:t>in whi</a:t>
            </a:r>
            <a:r>
              <a:rPr lang="en-US" spc="3" dirty="0">
                <a:latin typeface="Arial"/>
                <a:cs typeface="Arial"/>
              </a:rPr>
              <a:t>c</a:t>
            </a:r>
            <a:r>
              <a:rPr lang="en-US" dirty="0">
                <a:latin typeface="Arial"/>
                <a:cs typeface="Arial"/>
              </a:rPr>
              <a:t>h</a:t>
            </a:r>
            <a:r>
              <a:rPr lang="en-US" spc="-11" dirty="0">
                <a:latin typeface="Arial"/>
                <a:cs typeface="Arial"/>
              </a:rPr>
              <a:t> </a:t>
            </a:r>
            <a:r>
              <a:rPr lang="en-US" dirty="0">
                <a:latin typeface="Arial"/>
                <a:cs typeface="Arial"/>
              </a:rPr>
              <a:t>the</a:t>
            </a:r>
            <a:r>
              <a:rPr lang="en-US" spc="-14" dirty="0">
                <a:latin typeface="Arial"/>
                <a:cs typeface="Arial"/>
              </a:rPr>
              <a:t> </a:t>
            </a:r>
            <a:r>
              <a:rPr lang="en-US" dirty="0">
                <a:latin typeface="Arial"/>
                <a:cs typeface="Arial"/>
              </a:rPr>
              <a:t>knight’s</a:t>
            </a:r>
            <a:r>
              <a:rPr lang="en-US" spc="-18" dirty="0">
                <a:latin typeface="Arial"/>
                <a:cs typeface="Arial"/>
              </a:rPr>
              <a:t> </a:t>
            </a:r>
            <a:r>
              <a:rPr lang="en-US" dirty="0">
                <a:latin typeface="Arial"/>
                <a:cs typeface="Arial"/>
              </a:rPr>
              <a:t>last move</a:t>
            </a:r>
            <a:r>
              <a:rPr lang="en-US" spc="-11" dirty="0">
                <a:latin typeface="Arial"/>
                <a:cs typeface="Arial"/>
              </a:rPr>
              <a:t> </a:t>
            </a:r>
            <a:r>
              <a:rPr lang="en-US" dirty="0">
                <a:latin typeface="Arial"/>
                <a:cs typeface="Arial"/>
              </a:rPr>
              <a:t>in </a:t>
            </a:r>
            <a:r>
              <a:rPr lang="en-US" spc="-7" dirty="0">
                <a:latin typeface="Arial"/>
                <a:cs typeface="Arial"/>
              </a:rPr>
              <a:t>t</a:t>
            </a:r>
            <a:r>
              <a:rPr lang="en-US" dirty="0">
                <a:latin typeface="Arial"/>
                <a:cs typeface="Arial"/>
              </a:rPr>
              <a:t>he</a:t>
            </a:r>
            <a:r>
              <a:rPr lang="en-US" spc="-7" dirty="0">
                <a:latin typeface="Arial"/>
                <a:cs typeface="Arial"/>
              </a:rPr>
              <a:t> </a:t>
            </a:r>
            <a:r>
              <a:rPr lang="en-US" dirty="0">
                <a:latin typeface="Arial"/>
                <a:cs typeface="Arial"/>
              </a:rPr>
              <a:t>tour</a:t>
            </a:r>
            <a:r>
              <a:rPr lang="en-US" spc="-7" dirty="0">
                <a:latin typeface="Arial"/>
                <a:cs typeface="Arial"/>
              </a:rPr>
              <a:t> </a:t>
            </a:r>
            <a:r>
              <a:rPr lang="en-US" dirty="0">
                <a:latin typeface="Arial"/>
                <a:cs typeface="Arial"/>
              </a:rPr>
              <a:t>pla</a:t>
            </a:r>
            <a:r>
              <a:rPr lang="en-US" spc="3" dirty="0">
                <a:latin typeface="Arial"/>
                <a:cs typeface="Arial"/>
              </a:rPr>
              <a:t>c</a:t>
            </a:r>
            <a:r>
              <a:rPr lang="en-US" dirty="0">
                <a:latin typeface="Arial"/>
                <a:cs typeface="Arial"/>
              </a:rPr>
              <a:t>es</a:t>
            </a:r>
            <a:r>
              <a:rPr lang="en-US" spc="-14" dirty="0">
                <a:latin typeface="Arial"/>
                <a:cs typeface="Arial"/>
              </a:rPr>
              <a:t> </a:t>
            </a:r>
            <a:r>
              <a:rPr lang="en-US" dirty="0">
                <a:latin typeface="Arial"/>
                <a:cs typeface="Arial"/>
              </a:rPr>
              <a:t>it</a:t>
            </a:r>
            <a:r>
              <a:rPr lang="en-US" spc="-7" dirty="0">
                <a:latin typeface="Arial"/>
                <a:cs typeface="Arial"/>
              </a:rPr>
              <a:t> </a:t>
            </a:r>
            <a:r>
              <a:rPr lang="en-US" dirty="0">
                <a:latin typeface="Arial"/>
                <a:cs typeface="Arial"/>
              </a:rPr>
              <a:t>a</a:t>
            </a:r>
            <a:r>
              <a:rPr lang="en-US" spc="-11" dirty="0">
                <a:latin typeface="Arial"/>
                <a:cs typeface="Arial"/>
              </a:rPr>
              <a:t> </a:t>
            </a:r>
            <a:r>
              <a:rPr lang="en-US" dirty="0">
                <a:latin typeface="Arial"/>
                <a:cs typeface="Arial"/>
              </a:rPr>
              <a:t>si</a:t>
            </a:r>
            <a:r>
              <a:rPr lang="en-US" spc="3" dirty="0">
                <a:latin typeface="Arial"/>
                <a:cs typeface="Arial"/>
              </a:rPr>
              <a:t>n</a:t>
            </a:r>
            <a:r>
              <a:rPr lang="en-US" dirty="0">
                <a:latin typeface="Arial"/>
                <a:cs typeface="Arial"/>
              </a:rPr>
              <a:t>gle mo</a:t>
            </a:r>
            <a:r>
              <a:rPr lang="en-US" spc="-7" dirty="0">
                <a:latin typeface="Arial"/>
                <a:cs typeface="Arial"/>
              </a:rPr>
              <a:t>v</a:t>
            </a:r>
            <a:r>
              <a:rPr lang="en-US" dirty="0">
                <a:latin typeface="Arial"/>
                <a:cs typeface="Arial"/>
              </a:rPr>
              <a:t>e</a:t>
            </a:r>
            <a:r>
              <a:rPr lang="en-US" spc="-11" dirty="0">
                <a:latin typeface="Arial"/>
                <a:cs typeface="Arial"/>
              </a:rPr>
              <a:t> </a:t>
            </a:r>
            <a:r>
              <a:rPr lang="en-US" dirty="0">
                <a:latin typeface="Arial"/>
                <a:cs typeface="Arial"/>
              </a:rPr>
              <a:t>a</a:t>
            </a:r>
            <a:r>
              <a:rPr lang="en-US" spc="3" dirty="0">
                <a:latin typeface="Arial"/>
                <a:cs typeface="Arial"/>
              </a:rPr>
              <a:t>w</a:t>
            </a:r>
            <a:r>
              <a:rPr lang="en-US" dirty="0">
                <a:latin typeface="Arial"/>
                <a:cs typeface="Arial"/>
              </a:rPr>
              <a:t>ay</a:t>
            </a:r>
            <a:r>
              <a:rPr lang="en-US" spc="-14" dirty="0">
                <a:latin typeface="Arial"/>
                <a:cs typeface="Arial"/>
              </a:rPr>
              <a:t> </a:t>
            </a:r>
            <a:r>
              <a:rPr lang="en-US" dirty="0">
                <a:latin typeface="Arial"/>
                <a:cs typeface="Arial"/>
              </a:rPr>
              <a:t>from w</a:t>
            </a:r>
            <a:r>
              <a:rPr lang="en-US" spc="3" dirty="0">
                <a:latin typeface="Arial"/>
                <a:cs typeface="Arial"/>
              </a:rPr>
              <a:t>h</a:t>
            </a:r>
            <a:r>
              <a:rPr lang="en-US" dirty="0">
                <a:latin typeface="Arial"/>
                <a:cs typeface="Arial"/>
              </a:rPr>
              <a:t>e</a:t>
            </a:r>
            <a:r>
              <a:rPr lang="en-US" spc="3" dirty="0">
                <a:latin typeface="Arial"/>
                <a:cs typeface="Arial"/>
              </a:rPr>
              <a:t>r</a:t>
            </a:r>
            <a:r>
              <a:rPr lang="en-US" dirty="0">
                <a:latin typeface="Arial"/>
                <a:cs typeface="Arial"/>
              </a:rPr>
              <a:t>e</a:t>
            </a:r>
            <a:r>
              <a:rPr lang="en-US" spc="-19" dirty="0">
                <a:latin typeface="Arial"/>
                <a:cs typeface="Arial"/>
              </a:rPr>
              <a:t> </a:t>
            </a:r>
            <a:r>
              <a:rPr lang="en-US" dirty="0">
                <a:latin typeface="Arial"/>
                <a:cs typeface="Arial"/>
              </a:rPr>
              <a:t>it</a:t>
            </a:r>
            <a:r>
              <a:rPr lang="en-US" spc="-7" dirty="0">
                <a:latin typeface="Arial"/>
                <a:cs typeface="Arial"/>
              </a:rPr>
              <a:t> </a:t>
            </a:r>
            <a:r>
              <a:rPr lang="en-US" dirty="0">
                <a:latin typeface="Arial"/>
                <a:cs typeface="Arial"/>
              </a:rPr>
              <a:t>sta</a:t>
            </a:r>
            <a:r>
              <a:rPr lang="en-US" spc="3" dirty="0">
                <a:latin typeface="Arial"/>
                <a:cs typeface="Arial"/>
              </a:rPr>
              <a:t>r</a:t>
            </a:r>
            <a:r>
              <a:rPr lang="en-US" dirty="0">
                <a:latin typeface="Arial"/>
                <a:cs typeface="Arial"/>
              </a:rPr>
              <a:t>ted</a:t>
            </a:r>
          </a:p>
          <a:p>
            <a:pPr marL="223838" marR="26170" indent="-214313" algn="just">
              <a:lnSpc>
                <a:spcPct val="150000"/>
              </a:lnSpc>
              <a:spcBef>
                <a:spcPts val="360"/>
              </a:spcBef>
              <a:buFont typeface="Wingdings" panose="05000000000000000000" pitchFamily="2" charset="2"/>
              <a:buChar char="v"/>
            </a:pPr>
            <a:r>
              <a:rPr lang="en-US" dirty="0">
                <a:latin typeface="Arial"/>
                <a:cs typeface="Arial"/>
              </a:rPr>
              <a:t>An </a:t>
            </a:r>
            <a:r>
              <a:rPr lang="en-US" i="1" dirty="0">
                <a:latin typeface="Arial"/>
                <a:cs typeface="Arial"/>
              </a:rPr>
              <a:t>open</a:t>
            </a:r>
            <a:r>
              <a:rPr lang="en-US" i="1" spc="-7" dirty="0">
                <a:latin typeface="Arial"/>
                <a:cs typeface="Arial"/>
              </a:rPr>
              <a:t> </a:t>
            </a:r>
            <a:r>
              <a:rPr lang="en-US" i="1" dirty="0">
                <a:latin typeface="Arial"/>
                <a:cs typeface="Arial"/>
              </a:rPr>
              <a:t>k</a:t>
            </a:r>
            <a:r>
              <a:rPr lang="en-US" i="1" spc="3" dirty="0">
                <a:latin typeface="Arial"/>
                <a:cs typeface="Arial"/>
              </a:rPr>
              <a:t>n</a:t>
            </a:r>
            <a:r>
              <a:rPr lang="en-US" i="1" dirty="0">
                <a:latin typeface="Arial"/>
                <a:cs typeface="Arial"/>
              </a:rPr>
              <a:t>ight</a:t>
            </a:r>
            <a:r>
              <a:rPr lang="en-US" i="1" spc="-29" dirty="0">
                <a:latin typeface="Arial"/>
                <a:cs typeface="Arial"/>
              </a:rPr>
              <a:t>’</a:t>
            </a:r>
            <a:r>
              <a:rPr lang="en-US" i="1" dirty="0">
                <a:latin typeface="Arial"/>
                <a:cs typeface="Arial"/>
              </a:rPr>
              <a:t>s</a:t>
            </a:r>
            <a:r>
              <a:rPr lang="en-US" i="1" spc="18" dirty="0">
                <a:latin typeface="Arial"/>
                <a:cs typeface="Arial"/>
              </a:rPr>
              <a:t> </a:t>
            </a:r>
            <a:r>
              <a:rPr lang="en-US" i="1" dirty="0">
                <a:latin typeface="Arial"/>
                <a:cs typeface="Arial"/>
              </a:rPr>
              <a:t>tour</a:t>
            </a:r>
            <a:r>
              <a:rPr lang="en-US" i="1" spc="-19" dirty="0">
                <a:latin typeface="Arial"/>
                <a:cs typeface="Arial"/>
              </a:rPr>
              <a:t> </a:t>
            </a:r>
            <a:r>
              <a:rPr lang="en-US" dirty="0">
                <a:latin typeface="Arial"/>
                <a:cs typeface="Arial"/>
              </a:rPr>
              <a:t>is one</a:t>
            </a:r>
            <a:r>
              <a:rPr lang="en-US" spc="-7" dirty="0">
                <a:latin typeface="Arial"/>
                <a:cs typeface="Arial"/>
              </a:rPr>
              <a:t> </a:t>
            </a:r>
            <a:r>
              <a:rPr lang="en-US" dirty="0">
                <a:latin typeface="Arial"/>
                <a:cs typeface="Arial"/>
              </a:rPr>
              <a:t>in whi</a:t>
            </a:r>
            <a:r>
              <a:rPr lang="en-US" spc="3" dirty="0">
                <a:latin typeface="Arial"/>
                <a:cs typeface="Arial"/>
              </a:rPr>
              <a:t>c</a:t>
            </a:r>
            <a:r>
              <a:rPr lang="en-US" dirty="0">
                <a:latin typeface="Arial"/>
                <a:cs typeface="Arial"/>
              </a:rPr>
              <a:t>h</a:t>
            </a:r>
            <a:r>
              <a:rPr lang="en-US" spc="-11" dirty="0">
                <a:latin typeface="Arial"/>
                <a:cs typeface="Arial"/>
              </a:rPr>
              <a:t> </a:t>
            </a:r>
            <a:r>
              <a:rPr lang="en-US" dirty="0">
                <a:latin typeface="Arial"/>
                <a:cs typeface="Arial"/>
              </a:rPr>
              <a:t>the</a:t>
            </a:r>
            <a:r>
              <a:rPr lang="en-US" spc="-11" dirty="0">
                <a:latin typeface="Arial"/>
                <a:cs typeface="Arial"/>
              </a:rPr>
              <a:t> </a:t>
            </a:r>
            <a:r>
              <a:rPr lang="en-US" dirty="0">
                <a:latin typeface="Arial"/>
                <a:cs typeface="Arial"/>
              </a:rPr>
              <a:t>k</a:t>
            </a:r>
            <a:r>
              <a:rPr lang="en-US" spc="3" dirty="0">
                <a:latin typeface="Arial"/>
                <a:cs typeface="Arial"/>
              </a:rPr>
              <a:t>n</a:t>
            </a:r>
            <a:r>
              <a:rPr lang="en-US" dirty="0">
                <a:latin typeface="Arial"/>
                <a:cs typeface="Arial"/>
              </a:rPr>
              <a:t>ight’s</a:t>
            </a:r>
            <a:r>
              <a:rPr lang="en-US" spc="-7" dirty="0">
                <a:latin typeface="Arial"/>
                <a:cs typeface="Arial"/>
              </a:rPr>
              <a:t> </a:t>
            </a:r>
            <a:r>
              <a:rPr lang="en-US" dirty="0">
                <a:latin typeface="Arial"/>
                <a:cs typeface="Arial"/>
              </a:rPr>
              <a:t>la</a:t>
            </a:r>
            <a:r>
              <a:rPr lang="en-US" spc="3" dirty="0">
                <a:latin typeface="Arial"/>
                <a:cs typeface="Arial"/>
              </a:rPr>
              <a:t>s</a:t>
            </a:r>
            <a:r>
              <a:rPr lang="en-US" dirty="0">
                <a:latin typeface="Arial"/>
                <a:cs typeface="Arial"/>
              </a:rPr>
              <a:t>t move</a:t>
            </a:r>
            <a:r>
              <a:rPr lang="en-US" spc="-11" dirty="0">
                <a:latin typeface="Arial"/>
                <a:cs typeface="Arial"/>
              </a:rPr>
              <a:t> </a:t>
            </a:r>
            <a:r>
              <a:rPr lang="en-US" dirty="0">
                <a:latin typeface="Arial"/>
                <a:cs typeface="Arial"/>
              </a:rPr>
              <a:t>in </a:t>
            </a:r>
            <a:r>
              <a:rPr lang="en-US" spc="-7" dirty="0">
                <a:latin typeface="Arial"/>
                <a:cs typeface="Arial"/>
              </a:rPr>
              <a:t>t</a:t>
            </a:r>
            <a:r>
              <a:rPr lang="en-US" dirty="0">
                <a:latin typeface="Arial"/>
                <a:cs typeface="Arial"/>
              </a:rPr>
              <a:t>he</a:t>
            </a:r>
            <a:r>
              <a:rPr lang="en-US" spc="-7" dirty="0">
                <a:latin typeface="Arial"/>
                <a:cs typeface="Arial"/>
              </a:rPr>
              <a:t> </a:t>
            </a:r>
            <a:r>
              <a:rPr lang="en-US" dirty="0">
                <a:latin typeface="Arial"/>
                <a:cs typeface="Arial"/>
              </a:rPr>
              <a:t>tour</a:t>
            </a:r>
            <a:r>
              <a:rPr lang="en-US" spc="-7" dirty="0">
                <a:latin typeface="Arial"/>
                <a:cs typeface="Arial"/>
              </a:rPr>
              <a:t> </a:t>
            </a:r>
            <a:r>
              <a:rPr lang="en-US" dirty="0">
                <a:latin typeface="Arial"/>
                <a:cs typeface="Arial"/>
              </a:rPr>
              <a:t>pla</a:t>
            </a:r>
            <a:r>
              <a:rPr lang="en-US" spc="3" dirty="0">
                <a:latin typeface="Arial"/>
                <a:cs typeface="Arial"/>
              </a:rPr>
              <a:t>c</a:t>
            </a:r>
            <a:r>
              <a:rPr lang="en-US" dirty="0">
                <a:latin typeface="Arial"/>
                <a:cs typeface="Arial"/>
              </a:rPr>
              <a:t>es</a:t>
            </a:r>
            <a:r>
              <a:rPr lang="en-US" spc="-11" dirty="0">
                <a:latin typeface="Arial"/>
                <a:cs typeface="Arial"/>
              </a:rPr>
              <a:t> </a:t>
            </a:r>
            <a:r>
              <a:rPr lang="en-US" dirty="0">
                <a:latin typeface="Arial"/>
                <a:cs typeface="Arial"/>
              </a:rPr>
              <a:t>it</a:t>
            </a:r>
            <a:r>
              <a:rPr lang="en-US" spc="-7" dirty="0">
                <a:latin typeface="Arial"/>
                <a:cs typeface="Arial"/>
              </a:rPr>
              <a:t> </a:t>
            </a:r>
            <a:r>
              <a:rPr lang="en-US" dirty="0">
                <a:latin typeface="Arial"/>
                <a:cs typeface="Arial"/>
              </a:rPr>
              <a:t>on a </a:t>
            </a:r>
            <a:r>
              <a:rPr lang="en-US" spc="7" dirty="0">
                <a:latin typeface="Arial"/>
                <a:cs typeface="Arial"/>
              </a:rPr>
              <a:t>s</a:t>
            </a:r>
            <a:r>
              <a:rPr lang="en-US" dirty="0">
                <a:latin typeface="Arial"/>
                <a:cs typeface="Arial"/>
              </a:rPr>
              <a:t>q</a:t>
            </a:r>
            <a:r>
              <a:rPr lang="en-US" spc="3" dirty="0">
                <a:latin typeface="Arial"/>
                <a:cs typeface="Arial"/>
              </a:rPr>
              <a:t>u</a:t>
            </a:r>
            <a:r>
              <a:rPr lang="en-US" dirty="0">
                <a:latin typeface="Arial"/>
                <a:cs typeface="Arial"/>
              </a:rPr>
              <a:t>a</a:t>
            </a:r>
            <a:r>
              <a:rPr lang="en-US" spc="7" dirty="0">
                <a:latin typeface="Arial"/>
                <a:cs typeface="Arial"/>
              </a:rPr>
              <a:t>r</a:t>
            </a:r>
            <a:r>
              <a:rPr lang="en-US" dirty="0">
                <a:latin typeface="Arial"/>
                <a:cs typeface="Arial"/>
              </a:rPr>
              <a:t>e</a:t>
            </a:r>
            <a:r>
              <a:rPr lang="en-US" spc="-22" dirty="0">
                <a:latin typeface="Arial"/>
                <a:cs typeface="Arial"/>
              </a:rPr>
              <a:t> </a:t>
            </a:r>
            <a:r>
              <a:rPr lang="en-US" dirty="0">
                <a:latin typeface="Arial"/>
                <a:cs typeface="Arial"/>
              </a:rPr>
              <a:t>that</a:t>
            </a:r>
            <a:r>
              <a:rPr lang="en-US" spc="-7" dirty="0">
                <a:latin typeface="Arial"/>
                <a:cs typeface="Arial"/>
              </a:rPr>
              <a:t> </a:t>
            </a:r>
            <a:r>
              <a:rPr lang="en-US" dirty="0">
                <a:latin typeface="Arial"/>
                <a:cs typeface="Arial"/>
              </a:rPr>
              <a:t>is</a:t>
            </a:r>
            <a:r>
              <a:rPr lang="en-US" spc="-29" dirty="0">
                <a:latin typeface="Arial"/>
                <a:cs typeface="Arial"/>
              </a:rPr>
              <a:t> </a:t>
            </a:r>
            <a:r>
              <a:rPr lang="en-US" i="1" dirty="0">
                <a:latin typeface="Arial"/>
                <a:cs typeface="Arial"/>
              </a:rPr>
              <a:t>not</a:t>
            </a:r>
            <a:r>
              <a:rPr lang="en-US" i="1" spc="-3" dirty="0">
                <a:latin typeface="Arial"/>
                <a:cs typeface="Arial"/>
              </a:rPr>
              <a:t> </a:t>
            </a:r>
            <a:r>
              <a:rPr lang="en-US" dirty="0">
                <a:latin typeface="Arial"/>
                <a:cs typeface="Arial"/>
              </a:rPr>
              <a:t>a single</a:t>
            </a:r>
            <a:r>
              <a:rPr lang="en-US" spc="-7" dirty="0">
                <a:latin typeface="Arial"/>
                <a:cs typeface="Arial"/>
              </a:rPr>
              <a:t> </a:t>
            </a:r>
            <a:r>
              <a:rPr lang="en-US" dirty="0">
                <a:latin typeface="Arial"/>
                <a:cs typeface="Arial"/>
              </a:rPr>
              <a:t>mo</a:t>
            </a:r>
            <a:r>
              <a:rPr lang="en-US" spc="-7" dirty="0">
                <a:latin typeface="Arial"/>
                <a:cs typeface="Arial"/>
              </a:rPr>
              <a:t>v</a:t>
            </a:r>
            <a:r>
              <a:rPr lang="en-US" dirty="0">
                <a:latin typeface="Arial"/>
                <a:cs typeface="Arial"/>
              </a:rPr>
              <a:t>e</a:t>
            </a:r>
            <a:r>
              <a:rPr lang="en-US" spc="-11" dirty="0">
                <a:latin typeface="Arial"/>
                <a:cs typeface="Arial"/>
              </a:rPr>
              <a:t> </a:t>
            </a:r>
            <a:r>
              <a:rPr lang="en-US" dirty="0">
                <a:latin typeface="Arial"/>
                <a:cs typeface="Arial"/>
              </a:rPr>
              <a:t>away from</a:t>
            </a:r>
            <a:r>
              <a:rPr lang="en-US" spc="-22" dirty="0">
                <a:latin typeface="Arial"/>
                <a:cs typeface="Arial"/>
              </a:rPr>
              <a:t> </a:t>
            </a:r>
            <a:r>
              <a:rPr lang="en-US" dirty="0">
                <a:latin typeface="Arial"/>
                <a:cs typeface="Arial"/>
              </a:rPr>
              <a:t>whe</a:t>
            </a:r>
            <a:r>
              <a:rPr lang="en-US" spc="3" dirty="0">
                <a:latin typeface="Arial"/>
                <a:cs typeface="Arial"/>
              </a:rPr>
              <a:t>r</a:t>
            </a:r>
            <a:r>
              <a:rPr lang="en-US" dirty="0">
                <a:latin typeface="Arial"/>
                <a:cs typeface="Arial"/>
              </a:rPr>
              <a:t>e</a:t>
            </a:r>
            <a:r>
              <a:rPr lang="en-US" spc="-18" dirty="0">
                <a:latin typeface="Arial"/>
                <a:cs typeface="Arial"/>
              </a:rPr>
              <a:t> </a:t>
            </a:r>
            <a:r>
              <a:rPr lang="en-US" dirty="0">
                <a:latin typeface="Arial"/>
                <a:cs typeface="Arial"/>
              </a:rPr>
              <a:t>it s</a:t>
            </a:r>
            <a:r>
              <a:rPr lang="en-US" spc="-3" dirty="0">
                <a:latin typeface="Arial"/>
                <a:cs typeface="Arial"/>
              </a:rPr>
              <a:t>t</a:t>
            </a:r>
            <a:r>
              <a:rPr lang="en-US" dirty="0">
                <a:latin typeface="Arial"/>
                <a:cs typeface="Arial"/>
              </a:rPr>
              <a:t>arted</a:t>
            </a:r>
          </a:p>
          <a:p>
            <a:endParaRPr lang="en-US" dirty="0"/>
          </a:p>
        </p:txBody>
      </p:sp>
      <p:sp>
        <p:nvSpPr>
          <p:cNvPr id="4" name="Rectangle 3">
            <a:extLst>
              <a:ext uri="{FF2B5EF4-FFF2-40B4-BE49-F238E27FC236}">
                <a16:creationId xmlns:a16="http://schemas.microsoft.com/office/drawing/2014/main" xmlns="" id="{1EE87787-B94E-44C6-8361-6F64900646ED}"/>
              </a:ext>
            </a:extLst>
          </p:cNvPr>
          <p:cNvSpPr/>
          <p:nvPr/>
        </p:nvSpPr>
        <p:spPr>
          <a:xfrm>
            <a:off x="6326362" y="3799925"/>
            <a:ext cx="2514601" cy="646331"/>
          </a:xfrm>
          <a:prstGeom prst="rect">
            <a:avLst/>
          </a:prstGeom>
        </p:spPr>
        <p:txBody>
          <a:bodyPr wrap="square">
            <a:spAutoFit/>
          </a:bodyPr>
          <a:lstStyle/>
          <a:p>
            <a:pPr algn="just"/>
            <a:r>
              <a:rPr lang="en-US" dirty="0"/>
              <a:t>An open knight's tour of a chessboard</a:t>
            </a:r>
          </a:p>
        </p:txBody>
      </p:sp>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55650" name="Picture 2" descr="https://upload.wikimedia.org/wikipedia/commons/thumb/d/da/Knight%27s_tour_anim_2.gif/250px-Knight%27s_tour_anim_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93037" y="114300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11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9BDE2BA-1305-4DDE-ABDD-F89FC7611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63" y="1825725"/>
            <a:ext cx="7610387" cy="2423330"/>
          </a:xfrm>
          <a:prstGeom prst="rect">
            <a:avLst/>
          </a:prstGeom>
        </p:spPr>
      </p:pic>
      <p:pic>
        <p:nvPicPr>
          <p:cNvPr id="5" name="Picture 4">
            <a:extLst>
              <a:ext uri="{FF2B5EF4-FFF2-40B4-BE49-F238E27FC236}">
                <a16:creationId xmlns:a16="http://schemas.microsoft.com/office/drawing/2014/main" xmlns="" id="{3061D791-1640-4C51-AA2B-F8CD5168B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26" y="4506577"/>
            <a:ext cx="2286000" cy="1903177"/>
          </a:xfrm>
          <a:prstGeom prst="rect">
            <a:avLst/>
          </a:prstGeom>
        </p:spPr>
      </p:pic>
      <p:pic>
        <p:nvPicPr>
          <p:cNvPr id="10" name="Picture 9">
            <a:extLst>
              <a:ext uri="{FF2B5EF4-FFF2-40B4-BE49-F238E27FC236}">
                <a16:creationId xmlns:a16="http://schemas.microsoft.com/office/drawing/2014/main" xmlns="" id="{7F25B2E2-4C78-4FD8-9580-7EB1A645E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46" y="4800756"/>
            <a:ext cx="3865109" cy="1314817"/>
          </a:xfrm>
          <a:prstGeom prst="rect">
            <a:avLst/>
          </a:prstGeom>
        </p:spPr>
      </p:pic>
      <p:sp>
        <p:nvSpPr>
          <p:cNvPr id="11" name="TextBox 10">
            <a:extLst>
              <a:ext uri="{FF2B5EF4-FFF2-40B4-BE49-F238E27FC236}">
                <a16:creationId xmlns:a16="http://schemas.microsoft.com/office/drawing/2014/main" xmlns="" id="{D6C60161-AFD3-4944-8C8F-B8810BE79012}"/>
              </a:ext>
            </a:extLst>
          </p:cNvPr>
          <p:cNvSpPr txBox="1"/>
          <p:nvPr/>
        </p:nvSpPr>
        <p:spPr>
          <a:xfrm>
            <a:off x="339436" y="1230597"/>
            <a:ext cx="3209533" cy="461665"/>
          </a:xfrm>
          <a:prstGeom prst="rect">
            <a:avLst/>
          </a:prstGeom>
          <a:noFill/>
        </p:spPr>
        <p:txBody>
          <a:bodyPr wrap="none" rtlCol="0">
            <a:spAutoFit/>
          </a:bodyPr>
          <a:lstStyle/>
          <a:p>
            <a:r>
              <a:rPr lang="en-US" sz="2400" b="1" dirty="0"/>
              <a:t>5*5 close knight tour</a:t>
            </a:r>
          </a:p>
        </p:txBody>
      </p:sp>
      <p:sp>
        <p:nvSpPr>
          <p:cNvPr id="14" name="TextBox 13">
            <a:extLst>
              <a:ext uri="{FF2B5EF4-FFF2-40B4-BE49-F238E27FC236}">
                <a16:creationId xmlns:a16="http://schemas.microsoft.com/office/drawing/2014/main" xmlns="" id="{B9BD512D-331B-4FF0-8C5E-1D17B839487F}"/>
              </a:ext>
            </a:extLst>
          </p:cNvPr>
          <p:cNvSpPr txBox="1"/>
          <p:nvPr/>
        </p:nvSpPr>
        <p:spPr>
          <a:xfrm>
            <a:off x="5179008" y="6225088"/>
            <a:ext cx="2403222" cy="369332"/>
          </a:xfrm>
          <a:prstGeom prst="rect">
            <a:avLst/>
          </a:prstGeom>
          <a:noFill/>
        </p:spPr>
        <p:txBody>
          <a:bodyPr wrap="none" rtlCol="0">
            <a:spAutoFit/>
          </a:bodyPr>
          <a:lstStyle/>
          <a:p>
            <a:r>
              <a:rPr lang="en-US" dirty="0"/>
              <a:t>3*10 close knight tour</a:t>
            </a:r>
          </a:p>
        </p:txBody>
      </p:sp>
      <p:sp>
        <p:nvSpPr>
          <p:cNvPr id="15" name="TextBox 14">
            <a:extLst>
              <a:ext uri="{FF2B5EF4-FFF2-40B4-BE49-F238E27FC236}">
                <a16:creationId xmlns:a16="http://schemas.microsoft.com/office/drawing/2014/main" xmlns="" id="{1EB83B1B-CDC9-4A4F-90C9-4435CFBF4DD3}"/>
              </a:ext>
            </a:extLst>
          </p:cNvPr>
          <p:cNvSpPr txBox="1"/>
          <p:nvPr/>
        </p:nvSpPr>
        <p:spPr>
          <a:xfrm>
            <a:off x="642899" y="6481741"/>
            <a:ext cx="2274982" cy="369332"/>
          </a:xfrm>
          <a:prstGeom prst="rect">
            <a:avLst/>
          </a:prstGeom>
          <a:noFill/>
        </p:spPr>
        <p:txBody>
          <a:bodyPr wrap="none" rtlCol="0">
            <a:spAutoFit/>
          </a:bodyPr>
          <a:lstStyle/>
          <a:p>
            <a:r>
              <a:rPr lang="en-US" dirty="0"/>
              <a:t>5*6 close knight tour</a:t>
            </a:r>
          </a:p>
        </p:txBody>
      </p:sp>
      <p:sp>
        <p:nvSpPr>
          <p:cNvPr id="13"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2" name="TextBox 1"/>
          <p:cNvSpPr txBox="1"/>
          <p:nvPr/>
        </p:nvSpPr>
        <p:spPr>
          <a:xfrm>
            <a:off x="304800" y="881611"/>
            <a:ext cx="5334000" cy="646331"/>
          </a:xfrm>
          <a:prstGeom prst="rect">
            <a:avLst/>
          </a:prstGeom>
          <a:noFill/>
        </p:spPr>
        <p:txBody>
          <a:bodyPr wrap="square" rtlCol="0">
            <a:spAutoFit/>
          </a:bodyPr>
          <a:lstStyle/>
          <a:p>
            <a:r>
              <a:rPr lang="en-US" dirty="0" smtClean="0"/>
              <a:t>Different solutions </a:t>
            </a:r>
            <a:r>
              <a:rPr lang="en-US" dirty="0"/>
              <a:t>of Knight's tour Problem</a:t>
            </a:r>
          </a:p>
          <a:p>
            <a:endParaRPr lang="en-US" dirty="0"/>
          </a:p>
        </p:txBody>
      </p:sp>
    </p:spTree>
    <p:extLst>
      <p:ext uri="{BB962C8B-B14F-4D97-AF65-F5344CB8AC3E}">
        <p14:creationId xmlns:p14="http://schemas.microsoft.com/office/powerpoint/2010/main" val="22258326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4" name="Rectangle 1"/>
          <p:cNvSpPr>
            <a:spLocks noChangeArrowheads="1"/>
          </p:cNvSpPr>
          <p:nvPr/>
        </p:nvSpPr>
        <p:spPr bwMode="auto">
          <a:xfrm>
            <a:off x="152400" y="893827"/>
            <a:ext cx="8424863" cy="3370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73239"/>
                </a:solidFill>
                <a:effectLst/>
                <a:latin typeface="+mn-lt"/>
              </a:rPr>
              <a:t>The path followed by Knight to cover all the cells</a:t>
            </a:r>
            <a:r>
              <a:rPr kumimoji="0" lang="en-US" altLang="en-US" sz="2000" b="0" i="0" u="none" strike="noStrike" cap="none" normalizeH="0" baseline="0" dirty="0" smtClean="0">
                <a:ln>
                  <a:noFill/>
                </a:ln>
                <a:solidFill>
                  <a:srgbClr val="273239"/>
                </a:solidFill>
                <a:effectLst/>
                <a:latin typeface="+mn-lt"/>
              </a:rPr>
              <a:t/>
            </a:r>
            <a:br>
              <a:rPr kumimoji="0" lang="en-US" altLang="en-US" sz="2000" b="0" i="0" u="none" strike="noStrike" cap="none" normalizeH="0" baseline="0" dirty="0" smtClean="0">
                <a:ln>
                  <a:noFill/>
                </a:ln>
                <a:solidFill>
                  <a:srgbClr val="273239"/>
                </a:solidFill>
                <a:effectLst/>
                <a:latin typeface="+mn-lt"/>
              </a:rPr>
            </a:br>
            <a:r>
              <a:rPr kumimoji="0" lang="en-US" altLang="en-US" sz="2000" b="0" i="0" u="none" strike="noStrike" cap="none" normalizeH="0" baseline="0" dirty="0" smtClean="0">
                <a:ln>
                  <a:noFill/>
                </a:ln>
                <a:solidFill>
                  <a:srgbClr val="273239"/>
                </a:solidFill>
                <a:effectLst/>
                <a:latin typeface="+mn-lt"/>
              </a:rPr>
              <a:t>Following is a chessboard with 8 x 8 cells. Numbers in cells indicate the move number of Knight. </a:t>
            </a:r>
            <a:endParaRPr kumimoji="0" lang="en-US" altLang="en-US" sz="20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urw-din"/>
              </a:rPr>
              <a:t>  </a:t>
            </a:r>
            <a:r>
              <a:rPr kumimoji="0" lang="en-US" altLang="en-US" sz="13500" b="0" i="0" u="none" strike="noStrike" cap="none" normalizeH="0" baseline="0" dirty="0" smtClean="0">
                <a:ln>
                  <a:noFill/>
                </a:ln>
                <a:solidFill>
                  <a:srgbClr val="273239"/>
                </a:solidFill>
                <a:effectLst/>
                <a:latin typeface="urw-din"/>
              </a:rPr>
              <a:t> </a:t>
            </a:r>
            <a:r>
              <a:rPr kumimoji="0" lang="en-US" altLang="en-US" sz="1200" b="0" i="0" u="none" strike="noStrike" cap="none" normalizeH="0" baseline="0" dirty="0" smtClean="0">
                <a:ln>
                  <a:noFill/>
                </a:ln>
                <a:solidFill>
                  <a:srgbClr val="273239"/>
                </a:solidFill>
                <a:effectLst/>
                <a:latin typeface="urw-din"/>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urw-din"/>
              </a:rPr>
              <a:t/>
            </a:r>
            <a:br>
              <a:rPr kumimoji="0" lang="en-US" altLang="en-US" sz="1200" b="0" i="0" u="none" strike="noStrike" cap="none" normalizeH="0" baseline="0" dirty="0" smtClean="0">
                <a:ln>
                  <a:noFill/>
                </a:ln>
                <a:solidFill>
                  <a:srgbClr val="273239"/>
                </a:solidFill>
                <a:effectLst/>
                <a:latin typeface="urw-din"/>
              </a:rPr>
            </a:br>
            <a:endParaRPr kumimoji="0" lang="en-US" altLang="en-US" sz="1200" b="0" i="0" u="none" strike="noStrike" cap="none" normalizeH="0" baseline="0" dirty="0" smtClean="0">
              <a:ln>
                <a:noFill/>
              </a:ln>
              <a:solidFill>
                <a:srgbClr val="273239"/>
              </a:solidFill>
              <a:effectLst/>
              <a:latin typeface="urw-din"/>
            </a:endParaRPr>
          </a:p>
        </p:txBody>
      </p:sp>
      <p:pic>
        <p:nvPicPr>
          <p:cNvPr id="164866" name="Picture 2" descr="knight-tour-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1200"/>
            <a:ext cx="843838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02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381000"/>
            <a:ext cx="8229600" cy="6172200"/>
          </a:xfrm>
        </p:spPr>
        <p:txBody>
          <a:bodyPr/>
          <a:lstStyle/>
          <a:p>
            <a:r>
              <a:rPr lang="en-US" sz="2800" dirty="0"/>
              <a:t>How many closed knight’s tours are there on an 8 × 8 board?</a:t>
            </a:r>
          </a:p>
          <a:p>
            <a:pPr marL="0" indent="0">
              <a:buNone/>
            </a:pPr>
            <a:endParaRPr lang="en-US" dirty="0" smtClean="0"/>
          </a:p>
          <a:p>
            <a:endParaRPr lang="en-US" dirty="0" smtClean="0"/>
          </a:p>
          <a:p>
            <a:pPr marL="0" indent="0">
              <a:buNone/>
            </a:pPr>
            <a:endParaRPr lang="en-US" dirty="0" smtClean="0"/>
          </a:p>
          <a:p>
            <a:pPr marL="0" indent="0">
              <a:buNone/>
            </a:pPr>
            <a:endParaRPr lang="en-US" dirty="0" smtClean="0"/>
          </a:p>
          <a:p>
            <a:endParaRPr lang="en-US" sz="2800" dirty="0" smtClean="0"/>
          </a:p>
          <a:p>
            <a:endParaRPr lang="en-US" sz="2800" dirty="0" smtClean="0"/>
          </a:p>
          <a:p>
            <a:endParaRPr lang="en-US" sz="2800" dirty="0" smtClean="0"/>
          </a:p>
          <a:p>
            <a:endParaRPr lang="en-US" sz="2800" dirty="0"/>
          </a:p>
          <a:p>
            <a:r>
              <a:rPr lang="en-US" sz="2800" dirty="0" smtClean="0"/>
              <a:t>How many open knight’s tours are there on an 8 </a:t>
            </a:r>
            <a:r>
              <a:rPr lang="en-US" sz="2800" dirty="0"/>
              <a:t>× </a:t>
            </a:r>
            <a:r>
              <a:rPr lang="en-US" sz="2800" dirty="0" smtClean="0"/>
              <a:t>8 board?</a:t>
            </a:r>
            <a:endParaRPr lang="en-US" sz="2800" dirty="0"/>
          </a:p>
        </p:txBody>
      </p:sp>
      <p:sp>
        <p:nvSpPr>
          <p:cNvPr id="6" name="TextBox 5"/>
          <p:cNvSpPr txBox="1"/>
          <p:nvPr/>
        </p:nvSpPr>
        <p:spPr>
          <a:xfrm>
            <a:off x="1800656" y="2921867"/>
            <a:ext cx="4953000" cy="646331"/>
          </a:xfrm>
          <a:prstGeom prst="rect">
            <a:avLst/>
          </a:prstGeom>
          <a:noFill/>
        </p:spPr>
        <p:txBody>
          <a:bodyPr wrap="square" rtlCol="0">
            <a:spAutoFit/>
          </a:bodyPr>
          <a:lstStyle/>
          <a:p>
            <a:pPr algn="ctr"/>
            <a:r>
              <a:rPr lang="en-US" sz="3600" dirty="0" smtClean="0">
                <a:solidFill>
                  <a:schemeClr val="accent1">
                    <a:lumMod val="75000"/>
                  </a:schemeClr>
                </a:solidFill>
                <a:latin typeface="+mn-lt"/>
              </a:rPr>
              <a:t>26,534,728,821,064</a:t>
            </a:r>
            <a:endParaRPr lang="en-US" sz="3600" dirty="0">
              <a:solidFill>
                <a:schemeClr val="accent1">
                  <a:lumMod val="75000"/>
                </a:schemeClr>
              </a:solidFill>
              <a:latin typeface="+mn-lt"/>
            </a:endParaRPr>
          </a:p>
        </p:txBody>
      </p:sp>
      <p:sp>
        <p:nvSpPr>
          <p:cNvPr id="7" name="TextBox 6"/>
          <p:cNvSpPr txBox="1"/>
          <p:nvPr/>
        </p:nvSpPr>
        <p:spPr>
          <a:xfrm>
            <a:off x="2040259" y="5791200"/>
            <a:ext cx="4953000" cy="954107"/>
          </a:xfrm>
          <a:prstGeom prst="rect">
            <a:avLst/>
          </a:prstGeom>
          <a:noFill/>
        </p:spPr>
        <p:txBody>
          <a:bodyPr wrap="square" rtlCol="0">
            <a:spAutoFit/>
          </a:bodyPr>
          <a:lstStyle/>
          <a:p>
            <a:pPr algn="ctr"/>
            <a:r>
              <a:rPr lang="en-US" sz="2800" dirty="0" smtClean="0">
                <a:solidFill>
                  <a:schemeClr val="accent1">
                    <a:lumMod val="75000"/>
                  </a:schemeClr>
                </a:solidFill>
                <a:latin typeface="+mn-lt"/>
              </a:rPr>
              <a:t>19,591,828,170,979,904</a:t>
            </a:r>
          </a:p>
          <a:p>
            <a:pPr algn="ctr"/>
            <a:r>
              <a:rPr lang="en-US" sz="2800" dirty="0" smtClean="0">
                <a:solidFill>
                  <a:schemeClr val="accent1">
                    <a:lumMod val="75000"/>
                  </a:schemeClr>
                </a:solidFill>
                <a:latin typeface="+mn-lt"/>
              </a:rPr>
              <a:t>19 Quadrillion</a:t>
            </a:r>
            <a:endParaRPr lang="en-US" sz="2800" dirty="0">
              <a:solidFill>
                <a:schemeClr val="accent1">
                  <a:lumMod val="75000"/>
                </a:schemeClr>
              </a:solidFill>
              <a:latin typeface="+mn-lt"/>
            </a:endParaRPr>
          </a:p>
        </p:txBody>
      </p:sp>
      <p:sp>
        <p:nvSpPr>
          <p:cNvPr id="2" name="Rectangle 1"/>
          <p:cNvSpPr/>
          <p:nvPr/>
        </p:nvSpPr>
        <p:spPr>
          <a:xfrm>
            <a:off x="592427" y="1371600"/>
            <a:ext cx="1784463"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100 ??</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8" name="Rectangle 7"/>
          <p:cNvSpPr/>
          <p:nvPr/>
        </p:nvSpPr>
        <p:spPr>
          <a:xfrm>
            <a:off x="1883961" y="1286470"/>
            <a:ext cx="2727030"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    1000 ??</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9" name="Rectangle 8"/>
          <p:cNvSpPr/>
          <p:nvPr/>
        </p:nvSpPr>
        <p:spPr>
          <a:xfrm>
            <a:off x="5233965" y="1286470"/>
            <a:ext cx="2255746"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10000??</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10" name="Rectangle 9"/>
          <p:cNvSpPr/>
          <p:nvPr/>
        </p:nvSpPr>
        <p:spPr>
          <a:xfrm>
            <a:off x="1274138" y="2302519"/>
            <a:ext cx="4823756"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latin typeface="+mn-lt"/>
              </a:rPr>
              <a:t>No </a:t>
            </a:r>
            <a:r>
              <a:rPr lang="en-US" sz="2800" dirty="0" err="1" smtClean="0">
                <a:ln w="0"/>
                <a:effectLst>
                  <a:outerShdw blurRad="38100" dist="19050" dir="2700000" algn="tl" rotWithShape="0">
                    <a:schemeClr val="dk1">
                      <a:alpha val="40000"/>
                    </a:schemeClr>
                  </a:outerShdw>
                </a:effectLst>
                <a:latin typeface="+mn-lt"/>
              </a:rPr>
              <a:t>No</a:t>
            </a:r>
            <a:r>
              <a:rPr lang="en-US" sz="2800" dirty="0" smtClean="0">
                <a:ln w="0"/>
                <a:effectLst>
                  <a:outerShdw blurRad="38100" dist="19050" dir="2700000" algn="tl" rotWithShape="0">
                    <a:schemeClr val="dk1">
                      <a:alpha val="40000"/>
                    </a:schemeClr>
                  </a:outerShdw>
                </a:effectLst>
                <a:latin typeface="+mn-lt"/>
              </a:rPr>
              <a:t> </a:t>
            </a:r>
            <a:r>
              <a:rPr lang="en-US" sz="2800" dirty="0" err="1" smtClean="0">
                <a:ln w="0"/>
                <a:effectLst>
                  <a:outerShdw blurRad="38100" dist="19050" dir="2700000" algn="tl" rotWithShape="0">
                    <a:schemeClr val="dk1">
                      <a:alpha val="40000"/>
                    </a:schemeClr>
                  </a:outerShdw>
                </a:effectLst>
                <a:latin typeface="+mn-lt"/>
              </a:rPr>
              <a:t>No</a:t>
            </a:r>
            <a:r>
              <a:rPr lang="en-US" sz="2800" dirty="0" smtClean="0">
                <a:ln w="0"/>
                <a:effectLst>
                  <a:outerShdw blurRad="38100" dist="19050" dir="2700000" algn="tl" rotWithShape="0">
                    <a:schemeClr val="dk1">
                      <a:alpha val="40000"/>
                    </a:schemeClr>
                  </a:outerShdw>
                </a:effectLst>
                <a:latin typeface="+mn-lt"/>
              </a:rPr>
              <a:t>… it is </a:t>
            </a:r>
            <a:r>
              <a:rPr lang="en-US" sz="2800" dirty="0" err="1" smtClean="0">
                <a:ln w="0"/>
                <a:effectLst>
                  <a:outerShdw blurRad="38100" dist="19050" dir="2700000" algn="tl" rotWithShape="0">
                    <a:schemeClr val="dk1">
                      <a:alpha val="40000"/>
                    </a:schemeClr>
                  </a:outerShdw>
                </a:effectLst>
                <a:latin typeface="+mn-lt"/>
              </a:rPr>
              <a:t>biggerrrrrr</a:t>
            </a:r>
            <a:endParaRPr lang="en-US" sz="28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11" name="Rectangle 10"/>
          <p:cNvSpPr/>
          <p:nvPr/>
        </p:nvSpPr>
        <p:spPr>
          <a:xfrm>
            <a:off x="457200" y="3389181"/>
            <a:ext cx="7620000" cy="1323439"/>
          </a:xfrm>
          <a:prstGeom prst="rect">
            <a:avLst/>
          </a:prstGeom>
          <a:noFill/>
        </p:spPr>
        <p:txBody>
          <a:bodyPr wrap="squar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mn-lt"/>
              </a:rPr>
              <a:t>If we have to find all the closed paths every</a:t>
            </a:r>
          </a:p>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mn-lt"/>
              </a:rPr>
              <a:t> human has to find 3500 diff paths</a:t>
            </a:r>
          </a:p>
          <a:p>
            <a:pPr algn="ctr"/>
            <a:r>
              <a:rPr lang="en-US" sz="2000" dirty="0" smtClean="0">
                <a:ln w="0"/>
                <a:effectLst>
                  <a:outerShdw blurRad="38100" dist="19050" dir="2700000" algn="tl" rotWithShape="0">
                    <a:schemeClr val="dk1">
                      <a:alpha val="40000"/>
                    </a:schemeClr>
                  </a:outerShdw>
                </a:effectLst>
                <a:latin typeface="+mn-lt"/>
              </a:rPr>
              <a:t>Population of world 7 billion  but no of paths are </a:t>
            </a:r>
          </a:p>
          <a:p>
            <a:pPr algn="ctr"/>
            <a:r>
              <a:rPr lang="en-US" sz="2000" dirty="0" smtClean="0">
                <a:ln w="0"/>
                <a:effectLst>
                  <a:outerShdw blurRad="38100" dist="19050" dir="2700000" algn="tl" rotWithShape="0">
                    <a:schemeClr val="dk1">
                      <a:alpha val="40000"/>
                    </a:schemeClr>
                  </a:outerShdw>
                </a:effectLst>
                <a:latin typeface="+mn-lt"/>
              </a:rPr>
              <a:t>26 trillion</a:t>
            </a:r>
            <a:endParaRPr lang="en-US" sz="2000" b="0" cap="none" spc="0" dirty="0">
              <a:ln w="0"/>
              <a:solidFill>
                <a:schemeClr val="tx1"/>
              </a:solidFill>
              <a:effectLst>
                <a:outerShdw blurRad="38100" dist="19050" dir="2700000" algn="tl" rotWithShape="0">
                  <a:schemeClr val="dk1">
                    <a:alpha val="40000"/>
                  </a:schemeClr>
                </a:outerShdw>
              </a:effectLst>
              <a:latin typeface="+mn-lt"/>
            </a:endParaRPr>
          </a:p>
        </p:txBody>
      </p:sp>
      <p:pic>
        <p:nvPicPr>
          <p:cNvPr id="12" name="Picture 11"/>
          <p:cNvPicPr>
            <a:picLocks noChangeAspect="1"/>
          </p:cNvPicPr>
          <p:nvPr/>
        </p:nvPicPr>
        <p:blipFill>
          <a:blip r:embed="rId2"/>
          <a:stretch>
            <a:fillRect/>
          </a:stretch>
        </p:blipFill>
        <p:spPr>
          <a:xfrm>
            <a:off x="8305800" y="-16329"/>
            <a:ext cx="990600" cy="990600"/>
          </a:xfrm>
          <a:prstGeom prst="rect">
            <a:avLst/>
          </a:prstGeom>
        </p:spPr>
      </p:pic>
    </p:spTree>
    <p:extLst>
      <p:ext uri="{BB962C8B-B14F-4D97-AF65-F5344CB8AC3E}">
        <p14:creationId xmlns:p14="http://schemas.microsoft.com/office/powerpoint/2010/main" val="4227474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grpId="0" nodeType="click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by="(-#ppt_w*2)" calcmode="lin" valueType="num">
                                      <p:cBhvr rctx="PPT">
                                        <p:cTn id="28" dur="500" autoRev="1" fill="hold">
                                          <p:stCondLst>
                                            <p:cond delay="0"/>
                                          </p:stCondLst>
                                        </p:cTn>
                                        <p:tgtEl>
                                          <p:spTgt spid="6"/>
                                        </p:tgtEl>
                                        <p:attrNameLst>
                                          <p:attrName>ppt_w</p:attrName>
                                        </p:attrNameLst>
                                      </p:cBhvr>
                                    </p:anim>
                                    <p:anim by="(#ppt_w*0.50)" calcmode="lin" valueType="num">
                                      <p:cBhvr>
                                        <p:cTn id="29" dur="500" decel="50000" autoRev="1" fill="hold">
                                          <p:stCondLst>
                                            <p:cond delay="0"/>
                                          </p:stCondLst>
                                        </p:cTn>
                                        <p:tgtEl>
                                          <p:spTgt spid="6"/>
                                        </p:tgtEl>
                                        <p:attrNameLst>
                                          <p:attrName>ppt_x</p:attrName>
                                        </p:attrNameLst>
                                      </p:cBhvr>
                                    </p:anim>
                                    <p:anim from="(-#ppt_h/2)" to="(#ppt_y)" calcmode="lin" valueType="num">
                                      <p:cBhvr>
                                        <p:cTn id="30" dur="1000" fill="hold">
                                          <p:stCondLst>
                                            <p:cond delay="0"/>
                                          </p:stCondLst>
                                        </p:cTn>
                                        <p:tgtEl>
                                          <p:spTgt spid="6"/>
                                        </p:tgtEl>
                                        <p:attrNameLst>
                                          <p:attrName>ppt_y</p:attrName>
                                        </p:attrNameLst>
                                      </p:cBhvr>
                                    </p:anim>
                                    <p:animRot by="21600000">
                                      <p:cBhvr>
                                        <p:cTn id="31" dur="1000" fill="hold">
                                          <p:stCondLst>
                                            <p:cond delay="0"/>
                                          </p:stCondLst>
                                        </p:cTn>
                                        <p:tgtEl>
                                          <p:spTgt spid="6"/>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heel(1)">
                                      <p:cBhvr>
                                        <p:cTn id="4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8" grpId="0"/>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movement of a knight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9294" y="2514600"/>
            <a:ext cx="4048722"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descr="valid cells for movement of kn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514600"/>
            <a:ext cx="4438483"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6888" y="1683603"/>
            <a:ext cx="6823192" cy="830997"/>
          </a:xfrm>
          <a:prstGeom prst="rect">
            <a:avLst/>
          </a:prstGeom>
        </p:spPr>
        <p:txBody>
          <a:bodyPr wrap="square">
            <a:spAutoFit/>
          </a:bodyPr>
          <a:lstStyle/>
          <a:p>
            <a:r>
              <a:rPr lang="en-US" sz="2400" dirty="0"/>
              <a:t> row[8] </a:t>
            </a:r>
            <a:r>
              <a:rPr lang="en-US" sz="2400" dirty="0" smtClean="0"/>
              <a:t>      = </a:t>
            </a:r>
            <a:r>
              <a:rPr lang="en-US" sz="2400" dirty="0"/>
              <a:t>{2, 1, -1, -2, -2, -1, </a:t>
            </a:r>
            <a:r>
              <a:rPr lang="en-US" sz="2400" dirty="0" smtClean="0"/>
              <a:t> 1</a:t>
            </a:r>
            <a:r>
              <a:rPr lang="en-US" sz="2400" dirty="0"/>
              <a:t>, </a:t>
            </a:r>
            <a:r>
              <a:rPr lang="en-US" sz="2400" dirty="0" smtClean="0"/>
              <a:t> 2 </a:t>
            </a:r>
            <a:r>
              <a:rPr lang="en-US" sz="2400" dirty="0"/>
              <a:t>};</a:t>
            </a:r>
          </a:p>
          <a:p>
            <a:r>
              <a:rPr lang="en-US" sz="2400" dirty="0"/>
              <a:t> column[8] = {1</a:t>
            </a:r>
            <a:r>
              <a:rPr lang="en-US" sz="2400" dirty="0" smtClean="0"/>
              <a:t>,  </a:t>
            </a:r>
            <a:r>
              <a:rPr lang="en-US" sz="2400" dirty="0"/>
              <a:t>2, 2, </a:t>
            </a:r>
            <a:r>
              <a:rPr lang="en-US" sz="2400" dirty="0" smtClean="0"/>
              <a:t> 1,  </a:t>
            </a:r>
            <a:r>
              <a:rPr lang="en-US" sz="2400" dirty="0"/>
              <a:t>-1, -2, -2, -1 };</a:t>
            </a:r>
          </a:p>
        </p:txBody>
      </p:sp>
      <p:sp>
        <p:nvSpPr>
          <p:cNvPr id="5" name="Rectangle 4"/>
          <p:cNvSpPr/>
          <p:nvPr/>
        </p:nvSpPr>
        <p:spPr>
          <a:xfrm>
            <a:off x="213947" y="1037272"/>
            <a:ext cx="8563706" cy="646331"/>
          </a:xfrm>
          <a:prstGeom prst="rect">
            <a:avLst/>
          </a:prstGeom>
        </p:spPr>
        <p:txBody>
          <a:bodyPr wrap="square">
            <a:spAutoFit/>
          </a:bodyPr>
          <a:lstStyle/>
          <a:p>
            <a:r>
              <a:rPr lang="en-US" dirty="0">
                <a:solidFill>
                  <a:srgbClr val="444444"/>
                </a:solidFill>
                <a:latin typeface="-apple-system"/>
              </a:rPr>
              <a:t>the knight can move to from the given location by using the array that stores the relative position of knight movement from any location</a:t>
            </a:r>
            <a:endParaRPr lang="en-US" dirty="0"/>
          </a:p>
        </p:txBody>
      </p:sp>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Tree>
    <p:extLst>
      <p:ext uri="{BB962C8B-B14F-4D97-AF65-F5344CB8AC3E}">
        <p14:creationId xmlns:p14="http://schemas.microsoft.com/office/powerpoint/2010/main" val="2274884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FA7B91F3-073A-48B6-BBC5-383067F84BA7}"/>
              </a:ext>
            </a:extLst>
          </p:cNvPr>
          <p:cNvSpPr txBox="1"/>
          <p:nvPr/>
        </p:nvSpPr>
        <p:spPr>
          <a:xfrm>
            <a:off x="3585910" y="971550"/>
            <a:ext cx="1812539" cy="323850"/>
          </a:xfrm>
          <a:prstGeom prst="rect">
            <a:avLst/>
          </a:prstGeom>
        </p:spPr>
        <p:txBody>
          <a:bodyPr wrap="square" lIns="0" tIns="0" rIns="0" bIns="0" rtlCol="0">
            <a:noAutofit/>
          </a:bodyPr>
          <a:lstStyle/>
          <a:p>
            <a:pPr marL="9525">
              <a:lnSpc>
                <a:spcPts val="2528"/>
              </a:lnSpc>
              <a:spcBef>
                <a:spcPts val="126"/>
              </a:spcBef>
            </a:pPr>
            <a:endParaRPr sz="2400" dirty="0">
              <a:latin typeface="Arial"/>
              <a:cs typeface="Arial"/>
            </a:endParaRPr>
          </a:p>
        </p:txBody>
      </p:sp>
      <p:sp>
        <p:nvSpPr>
          <p:cNvPr id="10" name="Rectangle 9">
            <a:extLst>
              <a:ext uri="{FF2B5EF4-FFF2-40B4-BE49-F238E27FC236}">
                <a16:creationId xmlns:a16="http://schemas.microsoft.com/office/drawing/2014/main" xmlns="" id="{FA3939D5-F2D0-4A25-B388-E22994D7787E}"/>
              </a:ext>
            </a:extLst>
          </p:cNvPr>
          <p:cNvSpPr/>
          <p:nvPr/>
        </p:nvSpPr>
        <p:spPr>
          <a:xfrm>
            <a:off x="116888" y="969511"/>
            <a:ext cx="8622299" cy="4893647"/>
          </a:xfrm>
          <a:prstGeom prst="rect">
            <a:avLst/>
          </a:prstGeom>
        </p:spPr>
        <p:txBody>
          <a:bodyPr wrap="square">
            <a:spAutoFit/>
          </a:bodyPr>
          <a:lstStyle/>
          <a:p>
            <a:r>
              <a:rPr lang="en-US" sz="2400" b="1" dirty="0">
                <a:latin typeface="+mn-lt"/>
              </a:rPr>
              <a:t>How to determine if a problem can be solved using Backtracking?</a:t>
            </a:r>
            <a:r>
              <a:rPr lang="en-US" sz="2400" dirty="0">
                <a:latin typeface="+mn-lt"/>
              </a:rPr>
              <a:t> </a:t>
            </a:r>
            <a:endParaRPr lang="en-US" sz="2400" dirty="0" smtClean="0">
              <a:latin typeface="+mn-lt"/>
            </a:endParaRPr>
          </a:p>
          <a:p>
            <a:r>
              <a:rPr lang="en-US" sz="2400" dirty="0" smtClean="0">
                <a:latin typeface="+mn-lt"/>
              </a:rPr>
              <a:t>Every </a:t>
            </a:r>
            <a:r>
              <a:rPr lang="en-US" sz="2400" dirty="0">
                <a:latin typeface="+mn-lt"/>
              </a:rPr>
              <a:t>constraint satisfaction problem which has well-defined constraints can be solved by Backtracking. </a:t>
            </a:r>
            <a:endParaRPr lang="en-US" sz="2400" dirty="0" smtClean="0">
              <a:latin typeface="+mn-lt"/>
            </a:endParaRPr>
          </a:p>
          <a:p>
            <a:endParaRPr lang="en-US" sz="2400" dirty="0">
              <a:latin typeface="+mn-lt"/>
            </a:endParaRPr>
          </a:p>
          <a:p>
            <a:r>
              <a:rPr lang="en-US" sz="2400" dirty="0" smtClean="0">
                <a:latin typeface="+mn-lt"/>
              </a:rPr>
              <a:t>There </a:t>
            </a:r>
            <a:r>
              <a:rPr lang="en-US" sz="2400" dirty="0">
                <a:latin typeface="+mn-lt"/>
              </a:rPr>
              <a:t>are three types of problems which can be solved using backtracking </a:t>
            </a:r>
            <a:r>
              <a:rPr lang="en-US" sz="2400" dirty="0" smtClean="0">
                <a:latin typeface="+mn-lt"/>
              </a:rPr>
              <a:t>:</a:t>
            </a:r>
          </a:p>
          <a:p>
            <a:endParaRPr lang="en-US" sz="2400" dirty="0">
              <a:latin typeface="+mn-lt"/>
            </a:endParaRPr>
          </a:p>
          <a:p>
            <a:pPr marL="800100" lvl="1" indent="-342900">
              <a:buFont typeface="Wingdings" panose="05000000000000000000" pitchFamily="2" charset="2"/>
              <a:buChar char="v"/>
            </a:pPr>
            <a:r>
              <a:rPr lang="en-US" sz="2400" dirty="0">
                <a:latin typeface="+mn-lt"/>
              </a:rPr>
              <a:t>Decision Problem : Search for a feasible </a:t>
            </a:r>
            <a:r>
              <a:rPr lang="en-US" sz="2400" dirty="0" smtClean="0">
                <a:latin typeface="+mn-lt"/>
              </a:rPr>
              <a:t>solution</a:t>
            </a:r>
          </a:p>
          <a:p>
            <a:pPr marL="800100" lvl="1" indent="-342900">
              <a:buFont typeface="Wingdings" panose="05000000000000000000" pitchFamily="2" charset="2"/>
              <a:buChar char="v"/>
            </a:pPr>
            <a:endParaRPr lang="en-US" sz="2400" dirty="0">
              <a:latin typeface="+mn-lt"/>
            </a:endParaRPr>
          </a:p>
          <a:p>
            <a:pPr marL="800100" lvl="1" indent="-342900">
              <a:buFont typeface="Wingdings" panose="05000000000000000000" pitchFamily="2" charset="2"/>
              <a:buChar char="v"/>
            </a:pPr>
            <a:r>
              <a:rPr lang="en-US" sz="2400" dirty="0" err="1">
                <a:latin typeface="+mn-lt"/>
              </a:rPr>
              <a:t>Optimisation</a:t>
            </a:r>
            <a:r>
              <a:rPr lang="en-US" sz="2400" dirty="0">
                <a:latin typeface="+mn-lt"/>
              </a:rPr>
              <a:t> Problem : Search for the best </a:t>
            </a:r>
            <a:r>
              <a:rPr lang="en-US" sz="2400" dirty="0" smtClean="0">
                <a:latin typeface="+mn-lt"/>
              </a:rPr>
              <a:t>solution</a:t>
            </a:r>
          </a:p>
          <a:p>
            <a:pPr marL="800100" lvl="1" indent="-342900">
              <a:buFont typeface="Wingdings" panose="05000000000000000000" pitchFamily="2" charset="2"/>
              <a:buChar char="v"/>
            </a:pPr>
            <a:endParaRPr lang="en-US" sz="2400" dirty="0">
              <a:latin typeface="+mn-lt"/>
            </a:endParaRPr>
          </a:p>
          <a:p>
            <a:pPr marL="800100" lvl="1" indent="-342900">
              <a:buFont typeface="Wingdings" panose="05000000000000000000" pitchFamily="2" charset="2"/>
              <a:buChar char="v"/>
            </a:pPr>
            <a:r>
              <a:rPr lang="en-US" sz="2400" dirty="0">
                <a:latin typeface="+mn-lt"/>
              </a:rPr>
              <a:t>Enumeration Problem : Find all feasible solutions</a:t>
            </a:r>
          </a:p>
        </p:txBody>
      </p:sp>
      <p:sp>
        <p:nvSpPr>
          <p:cNvPr id="7" name="Rectangle 6"/>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37176440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2" name="Rectangle 1"/>
          <p:cNvSpPr/>
          <p:nvPr/>
        </p:nvSpPr>
        <p:spPr>
          <a:xfrm>
            <a:off x="152400" y="677287"/>
            <a:ext cx="8811491" cy="6186309"/>
          </a:xfrm>
          <a:prstGeom prst="rect">
            <a:avLst/>
          </a:prstGeom>
        </p:spPr>
        <p:txBody>
          <a:bodyPr wrap="square">
            <a:spAutoFit/>
          </a:bodyPr>
          <a:lstStyle/>
          <a:p>
            <a:r>
              <a:rPr lang="en-US" b="1" dirty="0" err="1">
                <a:solidFill>
                  <a:srgbClr val="000000"/>
                </a:solidFill>
                <a:latin typeface="+mn-lt"/>
              </a:rPr>
              <a:t>isValid</a:t>
            </a:r>
            <a:r>
              <a:rPr lang="en-US" b="1" dirty="0">
                <a:solidFill>
                  <a:srgbClr val="000000"/>
                </a:solidFill>
                <a:latin typeface="+mn-lt"/>
              </a:rPr>
              <a:t>(x, y, solution</a:t>
            </a:r>
            <a:r>
              <a:rPr lang="en-US" b="1" dirty="0" smtClean="0">
                <a:solidFill>
                  <a:srgbClr val="000000"/>
                </a:solidFill>
                <a:latin typeface="+mn-lt"/>
              </a:rPr>
              <a:t>)</a:t>
            </a:r>
          </a:p>
          <a:p>
            <a:r>
              <a:rPr lang="en-US" dirty="0">
                <a:latin typeface="+mn-lt"/>
              </a:rPr>
              <a:t>Begin</a:t>
            </a:r>
          </a:p>
          <a:p>
            <a:r>
              <a:rPr lang="en-US" dirty="0">
                <a:latin typeface="+mn-lt"/>
              </a:rPr>
              <a:t>   if 0 ≤ x ≤ Board Size and 0 ≤ y ≤ Board Size, and (x, y) is empty, then</a:t>
            </a:r>
          </a:p>
          <a:p>
            <a:r>
              <a:rPr lang="en-US" dirty="0">
                <a:latin typeface="+mn-lt"/>
              </a:rPr>
              <a:t>      return true</a:t>
            </a:r>
          </a:p>
          <a:p>
            <a:r>
              <a:rPr lang="en-US" dirty="0" smtClean="0">
                <a:latin typeface="+mn-lt"/>
              </a:rPr>
              <a:t>End</a:t>
            </a:r>
          </a:p>
          <a:p>
            <a:endParaRPr lang="en-US" dirty="0">
              <a:latin typeface="+mn-lt"/>
            </a:endParaRPr>
          </a:p>
          <a:p>
            <a:r>
              <a:rPr lang="en-US" b="1" dirty="0" err="1"/>
              <a:t>knightTour</a:t>
            </a:r>
            <a:r>
              <a:rPr lang="en-US" b="1" dirty="0"/>
              <a:t>(x, y, move, sol, </a:t>
            </a:r>
            <a:r>
              <a:rPr lang="en-US" b="1" dirty="0" err="1"/>
              <a:t>xMove</a:t>
            </a:r>
            <a:r>
              <a:rPr lang="en-US" b="1" dirty="0"/>
              <a:t>, </a:t>
            </a:r>
            <a:r>
              <a:rPr lang="en-US" b="1" dirty="0" err="1"/>
              <a:t>yMove</a:t>
            </a:r>
            <a:r>
              <a:rPr lang="en-US" b="1" dirty="0" smtClean="0"/>
              <a:t>)</a:t>
            </a:r>
          </a:p>
          <a:p>
            <a:r>
              <a:rPr lang="en-US" dirty="0">
                <a:latin typeface="+mn-lt"/>
              </a:rPr>
              <a:t>Begin</a:t>
            </a:r>
          </a:p>
          <a:p>
            <a:r>
              <a:rPr lang="en-US" dirty="0">
                <a:latin typeface="+mn-lt"/>
              </a:rPr>
              <a:t>   if move = Board Size * Board Size, then </a:t>
            </a:r>
            <a:r>
              <a:rPr lang="en-US" dirty="0" smtClean="0">
                <a:latin typeface="+mn-lt"/>
              </a:rPr>
              <a:t>      //</a:t>
            </a:r>
            <a:r>
              <a:rPr lang="en-US" dirty="0">
                <a:latin typeface="+mn-lt"/>
              </a:rPr>
              <a:t>when all squares are visited</a:t>
            </a:r>
          </a:p>
          <a:p>
            <a:r>
              <a:rPr lang="en-US" dirty="0">
                <a:latin typeface="+mn-lt"/>
              </a:rPr>
              <a:t>      return true</a:t>
            </a:r>
          </a:p>
          <a:p>
            <a:r>
              <a:rPr lang="en-US" dirty="0">
                <a:latin typeface="+mn-lt"/>
              </a:rPr>
              <a:t>   for k := 0 to number of possible </a:t>
            </a:r>
            <a:r>
              <a:rPr lang="en-US" dirty="0" err="1">
                <a:latin typeface="+mn-lt"/>
              </a:rPr>
              <a:t>xMovement</a:t>
            </a:r>
            <a:r>
              <a:rPr lang="en-US" dirty="0">
                <a:latin typeface="+mn-lt"/>
              </a:rPr>
              <a:t> or </a:t>
            </a:r>
            <a:r>
              <a:rPr lang="en-US" dirty="0" err="1">
                <a:latin typeface="+mn-lt"/>
              </a:rPr>
              <a:t>yMovement</a:t>
            </a:r>
            <a:r>
              <a:rPr lang="en-US" dirty="0">
                <a:latin typeface="+mn-lt"/>
              </a:rPr>
              <a:t>, do</a:t>
            </a:r>
          </a:p>
          <a:p>
            <a:r>
              <a:rPr lang="en-US" dirty="0">
                <a:latin typeface="+mn-lt"/>
              </a:rPr>
              <a:t>      </a:t>
            </a:r>
            <a:r>
              <a:rPr lang="en-US" dirty="0" err="1">
                <a:latin typeface="+mn-lt"/>
              </a:rPr>
              <a:t>xNext</a:t>
            </a:r>
            <a:r>
              <a:rPr lang="en-US" dirty="0">
                <a:latin typeface="+mn-lt"/>
              </a:rPr>
              <a:t> := x + </a:t>
            </a:r>
            <a:r>
              <a:rPr lang="en-US" dirty="0" err="1">
                <a:latin typeface="+mn-lt"/>
              </a:rPr>
              <a:t>xMove</a:t>
            </a:r>
            <a:r>
              <a:rPr lang="en-US" dirty="0">
                <a:latin typeface="+mn-lt"/>
              </a:rPr>
              <a:t>[k]</a:t>
            </a:r>
          </a:p>
          <a:p>
            <a:r>
              <a:rPr lang="en-US" dirty="0">
                <a:latin typeface="+mn-lt"/>
              </a:rPr>
              <a:t>      </a:t>
            </a:r>
            <a:r>
              <a:rPr lang="en-US" dirty="0" err="1">
                <a:latin typeface="+mn-lt"/>
              </a:rPr>
              <a:t>yNext</a:t>
            </a:r>
            <a:r>
              <a:rPr lang="en-US" dirty="0">
                <a:latin typeface="+mn-lt"/>
              </a:rPr>
              <a:t> := y + </a:t>
            </a:r>
            <a:r>
              <a:rPr lang="en-US" dirty="0" err="1">
                <a:latin typeface="+mn-lt"/>
              </a:rPr>
              <a:t>yMove</a:t>
            </a:r>
            <a:r>
              <a:rPr lang="en-US" dirty="0">
                <a:latin typeface="+mn-lt"/>
              </a:rPr>
              <a:t>[k]</a:t>
            </a:r>
          </a:p>
          <a:p>
            <a:r>
              <a:rPr lang="en-US" dirty="0">
                <a:latin typeface="+mn-lt"/>
              </a:rPr>
              <a:t>      if </a:t>
            </a:r>
            <a:r>
              <a:rPr lang="en-US" dirty="0" err="1">
                <a:latin typeface="+mn-lt"/>
              </a:rPr>
              <a:t>isValid</a:t>
            </a:r>
            <a:r>
              <a:rPr lang="en-US" dirty="0">
                <a:latin typeface="+mn-lt"/>
              </a:rPr>
              <a:t>(</a:t>
            </a:r>
            <a:r>
              <a:rPr lang="en-US" dirty="0" err="1">
                <a:latin typeface="+mn-lt"/>
              </a:rPr>
              <a:t>xNext</a:t>
            </a:r>
            <a:r>
              <a:rPr lang="en-US" dirty="0">
                <a:latin typeface="+mn-lt"/>
              </a:rPr>
              <a:t>, </a:t>
            </a:r>
            <a:r>
              <a:rPr lang="en-US" dirty="0" err="1">
                <a:latin typeface="+mn-lt"/>
              </a:rPr>
              <a:t>yNext</a:t>
            </a:r>
            <a:r>
              <a:rPr lang="en-US" dirty="0">
                <a:latin typeface="+mn-lt"/>
              </a:rPr>
              <a:t>, sol) is true, then</a:t>
            </a:r>
          </a:p>
          <a:p>
            <a:r>
              <a:rPr lang="en-US" dirty="0">
                <a:latin typeface="+mn-lt"/>
              </a:rPr>
              <a:t>         sol[</a:t>
            </a:r>
            <a:r>
              <a:rPr lang="en-US" dirty="0" err="1">
                <a:latin typeface="+mn-lt"/>
              </a:rPr>
              <a:t>xNext</a:t>
            </a:r>
            <a:r>
              <a:rPr lang="en-US" dirty="0">
                <a:latin typeface="+mn-lt"/>
              </a:rPr>
              <a:t>, </a:t>
            </a:r>
            <a:r>
              <a:rPr lang="en-US" dirty="0" err="1">
                <a:latin typeface="+mn-lt"/>
              </a:rPr>
              <a:t>yMext</a:t>
            </a:r>
            <a:r>
              <a:rPr lang="en-US" dirty="0">
                <a:latin typeface="+mn-lt"/>
              </a:rPr>
              <a:t>] := move</a:t>
            </a:r>
          </a:p>
          <a:p>
            <a:r>
              <a:rPr lang="en-US" dirty="0">
                <a:latin typeface="+mn-lt"/>
              </a:rPr>
              <a:t>         if </a:t>
            </a:r>
            <a:r>
              <a:rPr lang="en-US" dirty="0" err="1">
                <a:latin typeface="+mn-lt"/>
              </a:rPr>
              <a:t>knightTour</a:t>
            </a:r>
            <a:r>
              <a:rPr lang="en-US" dirty="0">
                <a:latin typeface="+mn-lt"/>
              </a:rPr>
              <a:t>(</a:t>
            </a:r>
            <a:r>
              <a:rPr lang="en-US" dirty="0" err="1">
                <a:latin typeface="+mn-lt"/>
              </a:rPr>
              <a:t>xNext</a:t>
            </a:r>
            <a:r>
              <a:rPr lang="en-US" dirty="0">
                <a:latin typeface="+mn-lt"/>
              </a:rPr>
              <a:t>, </a:t>
            </a:r>
            <a:r>
              <a:rPr lang="en-US" dirty="0" err="1">
                <a:latin typeface="+mn-lt"/>
              </a:rPr>
              <a:t>yNext</a:t>
            </a:r>
            <a:r>
              <a:rPr lang="en-US" dirty="0">
                <a:latin typeface="+mn-lt"/>
              </a:rPr>
              <a:t>, move+1, sol, </a:t>
            </a:r>
            <a:r>
              <a:rPr lang="en-US" dirty="0" err="1">
                <a:latin typeface="+mn-lt"/>
              </a:rPr>
              <a:t>xMove</a:t>
            </a:r>
            <a:r>
              <a:rPr lang="en-US" dirty="0">
                <a:latin typeface="+mn-lt"/>
              </a:rPr>
              <a:t>, </a:t>
            </a:r>
            <a:r>
              <a:rPr lang="en-US" dirty="0" err="1">
                <a:latin typeface="+mn-lt"/>
              </a:rPr>
              <a:t>yMove</a:t>
            </a:r>
            <a:r>
              <a:rPr lang="en-US" dirty="0">
                <a:latin typeface="+mn-lt"/>
              </a:rPr>
              <a:t>), then</a:t>
            </a:r>
          </a:p>
          <a:p>
            <a:r>
              <a:rPr lang="en-US" dirty="0">
                <a:latin typeface="+mn-lt"/>
              </a:rPr>
              <a:t>            return true</a:t>
            </a:r>
          </a:p>
          <a:p>
            <a:r>
              <a:rPr lang="en-US" dirty="0">
                <a:latin typeface="+mn-lt"/>
              </a:rPr>
              <a:t>         else</a:t>
            </a:r>
          </a:p>
          <a:p>
            <a:r>
              <a:rPr lang="en-US" dirty="0">
                <a:latin typeface="+mn-lt"/>
              </a:rPr>
              <a:t>            remove move from the sol[</a:t>
            </a:r>
            <a:r>
              <a:rPr lang="en-US" dirty="0" err="1">
                <a:latin typeface="+mn-lt"/>
              </a:rPr>
              <a:t>xNext</a:t>
            </a:r>
            <a:r>
              <a:rPr lang="en-US" dirty="0">
                <a:latin typeface="+mn-lt"/>
              </a:rPr>
              <a:t>, </a:t>
            </a:r>
            <a:r>
              <a:rPr lang="en-US" dirty="0" err="1">
                <a:latin typeface="+mn-lt"/>
              </a:rPr>
              <a:t>yNext</a:t>
            </a:r>
            <a:r>
              <a:rPr lang="en-US" dirty="0">
                <a:latin typeface="+mn-lt"/>
              </a:rPr>
              <a:t>] to backtrack</a:t>
            </a:r>
          </a:p>
          <a:p>
            <a:r>
              <a:rPr lang="en-US" dirty="0">
                <a:latin typeface="+mn-lt"/>
              </a:rPr>
              <a:t>   done</a:t>
            </a:r>
          </a:p>
          <a:p>
            <a:r>
              <a:rPr lang="en-US" dirty="0">
                <a:latin typeface="+mn-lt"/>
              </a:rPr>
              <a:t>   return false</a:t>
            </a:r>
          </a:p>
          <a:p>
            <a:r>
              <a:rPr lang="en-US" dirty="0">
                <a:latin typeface="+mn-lt"/>
              </a:rPr>
              <a:t>End</a:t>
            </a:r>
          </a:p>
        </p:txBody>
      </p:sp>
    </p:spTree>
    <p:extLst>
      <p:ext uri="{BB962C8B-B14F-4D97-AF65-F5344CB8AC3E}">
        <p14:creationId xmlns:p14="http://schemas.microsoft.com/office/powerpoint/2010/main" val="25427188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3" name="Rectangle 2"/>
          <p:cNvSpPr/>
          <p:nvPr/>
        </p:nvSpPr>
        <p:spPr>
          <a:xfrm>
            <a:off x="228600" y="677287"/>
            <a:ext cx="8763000" cy="5909310"/>
          </a:xfrm>
          <a:prstGeom prst="rect">
            <a:avLst/>
          </a:prstGeom>
        </p:spPr>
        <p:txBody>
          <a:bodyPr wrap="square">
            <a:spAutoFit/>
          </a:bodyPr>
          <a:lstStyle/>
          <a:p>
            <a:r>
              <a:rPr lang="en-US" dirty="0" err="1"/>
              <a:t>int</a:t>
            </a:r>
            <a:r>
              <a:rPr lang="en-US" dirty="0"/>
              <a:t> </a:t>
            </a:r>
            <a:r>
              <a:rPr lang="en-US" dirty="0" err="1"/>
              <a:t>knightTour</a:t>
            </a:r>
            <a:r>
              <a:rPr lang="en-US" dirty="0"/>
              <a:t>(</a:t>
            </a:r>
            <a:r>
              <a:rPr lang="en-US" dirty="0" err="1"/>
              <a:t>int</a:t>
            </a:r>
            <a:r>
              <a:rPr lang="en-US" dirty="0"/>
              <a:t> x, </a:t>
            </a:r>
            <a:r>
              <a:rPr lang="en-US" dirty="0" err="1"/>
              <a:t>int</a:t>
            </a:r>
            <a:r>
              <a:rPr lang="en-US" dirty="0"/>
              <a:t> y, </a:t>
            </a:r>
            <a:r>
              <a:rPr lang="en-US" dirty="0" err="1"/>
              <a:t>int</a:t>
            </a:r>
            <a:r>
              <a:rPr lang="en-US" dirty="0"/>
              <a:t> move, </a:t>
            </a:r>
            <a:r>
              <a:rPr lang="en-US" dirty="0" err="1"/>
              <a:t>int</a:t>
            </a:r>
            <a:r>
              <a:rPr lang="en-US" dirty="0"/>
              <a:t> sol[N][N], </a:t>
            </a:r>
            <a:r>
              <a:rPr lang="en-US" dirty="0" err="1"/>
              <a:t>int</a:t>
            </a:r>
            <a:r>
              <a:rPr lang="en-US" dirty="0"/>
              <a:t> </a:t>
            </a:r>
            <a:r>
              <a:rPr lang="en-US" dirty="0" err="1"/>
              <a:t>xMove</a:t>
            </a:r>
            <a:r>
              <a:rPr lang="en-US" dirty="0"/>
              <a:t>[N], </a:t>
            </a:r>
            <a:r>
              <a:rPr lang="en-US" dirty="0" err="1"/>
              <a:t>int</a:t>
            </a:r>
            <a:r>
              <a:rPr lang="en-US" dirty="0"/>
              <a:t> </a:t>
            </a:r>
            <a:r>
              <a:rPr lang="en-US" dirty="0" err="1"/>
              <a:t>yMove</a:t>
            </a:r>
            <a:r>
              <a:rPr lang="en-US" dirty="0"/>
              <a:t>[N])</a:t>
            </a:r>
          </a:p>
          <a:p>
            <a:r>
              <a:rPr lang="en-US" dirty="0"/>
              <a:t>{</a:t>
            </a:r>
          </a:p>
          <a:p>
            <a:r>
              <a:rPr lang="en-US" dirty="0"/>
              <a:t>    </a:t>
            </a:r>
            <a:r>
              <a:rPr lang="en-US" dirty="0" err="1"/>
              <a:t>int</a:t>
            </a:r>
            <a:r>
              <a:rPr lang="en-US" dirty="0"/>
              <a:t> </a:t>
            </a:r>
            <a:r>
              <a:rPr lang="en-US" dirty="0" err="1"/>
              <a:t>xNext</a:t>
            </a:r>
            <a:r>
              <a:rPr lang="en-US" dirty="0"/>
              <a:t>, </a:t>
            </a:r>
            <a:r>
              <a:rPr lang="en-US" dirty="0" err="1"/>
              <a:t>yNext</a:t>
            </a:r>
            <a:r>
              <a:rPr lang="en-US" dirty="0"/>
              <a:t>;</a:t>
            </a:r>
          </a:p>
          <a:p>
            <a:r>
              <a:rPr lang="en-US" dirty="0"/>
              <a:t>    if (move == N*N)     </a:t>
            </a:r>
          </a:p>
          <a:p>
            <a:r>
              <a:rPr lang="en-US" dirty="0"/>
              <a:t>        return true;</a:t>
            </a:r>
          </a:p>
          <a:p>
            <a:endParaRPr lang="en-US" dirty="0"/>
          </a:p>
          <a:p>
            <a:r>
              <a:rPr lang="en-US" dirty="0"/>
              <a:t>    for (</a:t>
            </a:r>
            <a:r>
              <a:rPr lang="en-US" dirty="0" err="1"/>
              <a:t>int</a:t>
            </a:r>
            <a:r>
              <a:rPr lang="en-US" dirty="0"/>
              <a:t> k = 0; k &lt; 8; k++)</a:t>
            </a:r>
          </a:p>
          <a:p>
            <a:r>
              <a:rPr lang="en-US" dirty="0"/>
              <a:t>    {</a:t>
            </a:r>
          </a:p>
          <a:p>
            <a:r>
              <a:rPr lang="en-US" dirty="0"/>
              <a:t>        </a:t>
            </a:r>
            <a:r>
              <a:rPr lang="en-US" dirty="0" err="1"/>
              <a:t>xNext</a:t>
            </a:r>
            <a:r>
              <a:rPr lang="en-US" dirty="0"/>
              <a:t> = x + </a:t>
            </a:r>
            <a:r>
              <a:rPr lang="en-US" dirty="0" err="1"/>
              <a:t>xMove</a:t>
            </a:r>
            <a:r>
              <a:rPr lang="en-US" dirty="0"/>
              <a:t>[k];</a:t>
            </a:r>
          </a:p>
          <a:p>
            <a:r>
              <a:rPr lang="en-US" dirty="0"/>
              <a:t>        </a:t>
            </a:r>
            <a:r>
              <a:rPr lang="en-US" dirty="0" err="1"/>
              <a:t>yNext</a:t>
            </a:r>
            <a:r>
              <a:rPr lang="en-US" dirty="0"/>
              <a:t> = y + </a:t>
            </a:r>
            <a:r>
              <a:rPr lang="en-US" dirty="0" err="1"/>
              <a:t>yMove</a:t>
            </a:r>
            <a:r>
              <a:rPr lang="en-US" dirty="0"/>
              <a:t>[k];</a:t>
            </a:r>
          </a:p>
          <a:p>
            <a:r>
              <a:rPr lang="en-US" dirty="0"/>
              <a:t>        if (</a:t>
            </a:r>
            <a:r>
              <a:rPr lang="en-US" dirty="0" err="1"/>
              <a:t>isValid</a:t>
            </a:r>
            <a:r>
              <a:rPr lang="en-US" dirty="0"/>
              <a:t>(</a:t>
            </a:r>
            <a:r>
              <a:rPr lang="en-US" dirty="0" err="1"/>
              <a:t>xNext</a:t>
            </a:r>
            <a:r>
              <a:rPr lang="en-US" dirty="0"/>
              <a:t>, </a:t>
            </a:r>
            <a:r>
              <a:rPr lang="en-US" dirty="0" err="1"/>
              <a:t>yNext</a:t>
            </a:r>
            <a:r>
              <a:rPr lang="en-US" dirty="0"/>
              <a:t>, sol))       </a:t>
            </a:r>
          </a:p>
          <a:p>
            <a:r>
              <a:rPr lang="en-US" dirty="0"/>
              <a:t>        {</a:t>
            </a:r>
          </a:p>
          <a:p>
            <a:r>
              <a:rPr lang="en-US" dirty="0"/>
              <a:t>            sol[</a:t>
            </a:r>
            <a:r>
              <a:rPr lang="en-US" dirty="0" err="1"/>
              <a:t>xNext</a:t>
            </a:r>
            <a:r>
              <a:rPr lang="en-US" dirty="0"/>
              <a:t>][</a:t>
            </a:r>
            <a:r>
              <a:rPr lang="en-US" dirty="0" err="1"/>
              <a:t>yNext</a:t>
            </a:r>
            <a:r>
              <a:rPr lang="en-US" dirty="0"/>
              <a:t>] = move;</a:t>
            </a:r>
          </a:p>
          <a:p>
            <a:r>
              <a:rPr lang="en-US" dirty="0"/>
              <a:t>            if (</a:t>
            </a:r>
            <a:r>
              <a:rPr lang="en-US" dirty="0" err="1"/>
              <a:t>knightTour</a:t>
            </a:r>
            <a:r>
              <a:rPr lang="en-US" dirty="0"/>
              <a:t>(</a:t>
            </a:r>
            <a:r>
              <a:rPr lang="en-US" dirty="0" err="1"/>
              <a:t>xNext</a:t>
            </a:r>
            <a:r>
              <a:rPr lang="en-US" dirty="0"/>
              <a:t>, </a:t>
            </a:r>
            <a:r>
              <a:rPr lang="en-US" dirty="0" err="1"/>
              <a:t>yNext</a:t>
            </a:r>
            <a:r>
              <a:rPr lang="en-US" dirty="0"/>
              <a:t>, move+1, sol, </a:t>
            </a:r>
            <a:r>
              <a:rPr lang="en-US" dirty="0" err="1"/>
              <a:t>xMove</a:t>
            </a:r>
            <a:r>
              <a:rPr lang="en-US" dirty="0"/>
              <a:t>, </a:t>
            </a:r>
            <a:r>
              <a:rPr lang="en-US" dirty="0" err="1"/>
              <a:t>yMove</a:t>
            </a:r>
            <a:r>
              <a:rPr lang="en-US" dirty="0"/>
              <a:t>) == true)</a:t>
            </a:r>
          </a:p>
          <a:p>
            <a:r>
              <a:rPr lang="en-US" dirty="0"/>
              <a:t>                return true;</a:t>
            </a:r>
          </a:p>
          <a:p>
            <a:r>
              <a:rPr lang="en-US" dirty="0"/>
              <a:t>            else</a:t>
            </a:r>
          </a:p>
          <a:p>
            <a:r>
              <a:rPr lang="en-US" dirty="0"/>
              <a:t>                sol[</a:t>
            </a:r>
            <a:r>
              <a:rPr lang="en-US" dirty="0" err="1"/>
              <a:t>xNext</a:t>
            </a:r>
            <a:r>
              <a:rPr lang="en-US" dirty="0"/>
              <a:t>][</a:t>
            </a:r>
            <a:r>
              <a:rPr lang="en-US" dirty="0" err="1"/>
              <a:t>yNext</a:t>
            </a:r>
            <a:r>
              <a:rPr lang="en-US" dirty="0"/>
              <a:t>] = -1;// backtracking</a:t>
            </a:r>
          </a:p>
          <a:p>
            <a:r>
              <a:rPr lang="en-US" dirty="0"/>
              <a:t>        }</a:t>
            </a:r>
          </a:p>
          <a:p>
            <a:r>
              <a:rPr lang="en-US" dirty="0"/>
              <a:t>    }</a:t>
            </a:r>
          </a:p>
          <a:p>
            <a:r>
              <a:rPr lang="en-US" dirty="0"/>
              <a:t>    return false;</a:t>
            </a:r>
          </a:p>
          <a:p>
            <a:r>
              <a:rPr lang="en-US" dirty="0"/>
              <a:t>}</a:t>
            </a:r>
          </a:p>
        </p:txBody>
      </p:sp>
      <p:sp>
        <p:nvSpPr>
          <p:cNvPr id="4" name="Rectangle 3"/>
          <p:cNvSpPr/>
          <p:nvPr/>
        </p:nvSpPr>
        <p:spPr>
          <a:xfrm>
            <a:off x="3771901" y="1600200"/>
            <a:ext cx="5029200" cy="923330"/>
          </a:xfrm>
          <a:prstGeom prst="rect">
            <a:avLst/>
          </a:prstGeom>
          <a:solidFill>
            <a:srgbClr val="B383AD"/>
          </a:solidFill>
        </p:spPr>
        <p:txBody>
          <a:bodyPr wrap="square">
            <a:spAutoFit/>
          </a:bodyPr>
          <a:lstStyle/>
          <a:p>
            <a:r>
              <a:rPr lang="en-US" dirty="0"/>
              <a:t> //all possible moves for knight</a:t>
            </a:r>
          </a:p>
          <a:p>
            <a:r>
              <a:rPr lang="en-US" dirty="0"/>
              <a:t>    </a:t>
            </a:r>
            <a:r>
              <a:rPr lang="en-US" dirty="0" err="1"/>
              <a:t>int</a:t>
            </a:r>
            <a:r>
              <a:rPr lang="en-US" dirty="0"/>
              <a:t> </a:t>
            </a:r>
            <a:r>
              <a:rPr lang="en-US" dirty="0" err="1"/>
              <a:t>xMove</a:t>
            </a:r>
            <a:r>
              <a:rPr lang="en-US" dirty="0"/>
              <a:t>[8] = {  2, 1, -1, -2, -2, -1,  1,  2 };</a:t>
            </a:r>
          </a:p>
          <a:p>
            <a:r>
              <a:rPr lang="en-US" dirty="0"/>
              <a:t>    </a:t>
            </a:r>
            <a:r>
              <a:rPr lang="en-US" dirty="0" err="1"/>
              <a:t>int</a:t>
            </a:r>
            <a:r>
              <a:rPr lang="en-US" dirty="0"/>
              <a:t> </a:t>
            </a:r>
            <a:r>
              <a:rPr lang="en-US" dirty="0" err="1"/>
              <a:t>yMove</a:t>
            </a:r>
            <a:r>
              <a:rPr lang="en-US" dirty="0"/>
              <a:t>[8] = {  1, 2,  2,  1, -1, -2, -2, -1 };</a:t>
            </a:r>
          </a:p>
        </p:txBody>
      </p:sp>
    </p:spTree>
    <p:extLst>
      <p:ext uri="{BB962C8B-B14F-4D97-AF65-F5344CB8AC3E}">
        <p14:creationId xmlns:p14="http://schemas.microsoft.com/office/powerpoint/2010/main" val="14448661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912938" y="12684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273239"/>
                </a:solidFill>
                <a:effectLst/>
                <a:latin typeface="urw-din"/>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769938" y="2044990"/>
            <a:ext cx="7772400" cy="3785652"/>
          </a:xfrm>
          <a:prstGeom prst="rect">
            <a:avLst/>
          </a:prstGeom>
        </p:spPr>
        <p:txBody>
          <a:bodyPr wrap="square">
            <a:spAutoFit/>
          </a:bodyPr>
          <a:lstStyle/>
          <a:p>
            <a:pPr marL="457200" indent="-457200">
              <a:buFont typeface="+mj-lt"/>
              <a:buAutoNum type="arabicPeriod"/>
            </a:pPr>
            <a:r>
              <a:rPr lang="en-US" sz="2000" u="sng" dirty="0" smtClean="0">
                <a:hlinkClick r:id="rId2"/>
              </a:rPr>
              <a:t>Remove </a:t>
            </a:r>
            <a:r>
              <a:rPr lang="en-US" sz="2000" u="sng" dirty="0">
                <a:hlinkClick r:id="rId2"/>
              </a:rPr>
              <a:t>Invalid Parenthesis</a:t>
            </a:r>
            <a:endParaRPr lang="en-US" sz="2000" dirty="0"/>
          </a:p>
          <a:p>
            <a:pPr marL="457200" indent="-457200">
              <a:buFont typeface="+mj-lt"/>
              <a:buAutoNum type="arabicPeriod"/>
            </a:pPr>
            <a:r>
              <a:rPr lang="en-US" sz="2000" u="sng" dirty="0">
                <a:hlinkClick r:id="rId3"/>
              </a:rPr>
              <a:t>Match a pattern and string using regular expression</a:t>
            </a:r>
            <a:endParaRPr lang="en-US" sz="2000" dirty="0"/>
          </a:p>
          <a:p>
            <a:pPr marL="457200" indent="-457200">
              <a:buFont typeface="+mj-lt"/>
              <a:buAutoNum type="arabicPeriod"/>
            </a:pPr>
            <a:r>
              <a:rPr lang="en-US" sz="2000" u="sng" dirty="0">
                <a:hlinkClick r:id="rId4"/>
              </a:rPr>
              <a:t>Find Path from corner cell to middle cell in a maze</a:t>
            </a:r>
            <a:endParaRPr lang="en-US" sz="2000" dirty="0"/>
          </a:p>
          <a:p>
            <a:pPr marL="457200" indent="-457200">
              <a:buFont typeface="+mj-lt"/>
              <a:buAutoNum type="arabicPeriod"/>
            </a:pPr>
            <a:r>
              <a:rPr lang="en-US" sz="2000" u="sng" dirty="0">
                <a:hlinkClick r:id="rId5"/>
              </a:rPr>
              <a:t>Hamiltonian cycle</a:t>
            </a:r>
            <a:endParaRPr lang="en-US" sz="2000" dirty="0"/>
          </a:p>
          <a:p>
            <a:pPr marL="457200" indent="-457200">
              <a:buFont typeface="+mj-lt"/>
              <a:buAutoNum type="arabicPeriod"/>
            </a:pPr>
            <a:r>
              <a:rPr lang="en-US" sz="2000" u="sng" dirty="0">
                <a:hlinkClick r:id="rId6"/>
              </a:rPr>
              <a:t>Sudoku</a:t>
            </a:r>
            <a:endParaRPr lang="en-US" sz="2000" dirty="0"/>
          </a:p>
          <a:p>
            <a:pPr marL="457200" indent="-457200">
              <a:buFont typeface="+mj-lt"/>
              <a:buAutoNum type="arabicPeriod"/>
            </a:pPr>
            <a:r>
              <a:rPr lang="en-US" sz="2000" u="sng" dirty="0">
                <a:hlinkClick r:id="rId7"/>
              </a:rPr>
              <a:t>M Coloring Problem</a:t>
            </a:r>
            <a:endParaRPr lang="en-US" sz="2000" dirty="0"/>
          </a:p>
          <a:p>
            <a:pPr marL="457200" indent="-457200">
              <a:buFont typeface="+mj-lt"/>
              <a:buAutoNum type="arabicPeriod"/>
            </a:pPr>
            <a:r>
              <a:rPr lang="en-US" sz="2000" u="sng" dirty="0">
                <a:hlinkClick r:id="rId8"/>
              </a:rPr>
              <a:t>Rat in a Maze</a:t>
            </a:r>
            <a:endParaRPr lang="en-US" sz="2000" dirty="0"/>
          </a:p>
          <a:p>
            <a:pPr marL="457200" indent="-457200">
              <a:buFont typeface="+mj-lt"/>
              <a:buAutoNum type="arabicPeriod"/>
            </a:pPr>
            <a:r>
              <a:rPr lang="en-US" sz="2000" u="sng" dirty="0">
                <a:hlinkClick r:id="rId9"/>
              </a:rPr>
              <a:t>Print all permutations of a given string</a:t>
            </a:r>
            <a:endParaRPr lang="en-US" sz="2000" dirty="0"/>
          </a:p>
          <a:p>
            <a:pPr marL="457200" indent="-457200">
              <a:buFont typeface="+mj-lt"/>
              <a:buAutoNum type="arabicPeriod"/>
            </a:pPr>
            <a:r>
              <a:rPr lang="en-US" sz="2000" u="sng" dirty="0" smtClean="0">
                <a:hlinkClick r:id="rId10"/>
              </a:rPr>
              <a:t>Shortest </a:t>
            </a:r>
            <a:r>
              <a:rPr lang="en-US" sz="2000" u="sng" dirty="0">
                <a:hlinkClick r:id="rId10"/>
              </a:rPr>
              <a:t>safe route in a path with landmines</a:t>
            </a:r>
            <a:endParaRPr lang="en-US" sz="2000" dirty="0"/>
          </a:p>
          <a:p>
            <a:pPr marL="457200" indent="-457200">
              <a:buFont typeface="+mj-lt"/>
              <a:buAutoNum type="arabicPeriod"/>
            </a:pPr>
            <a:r>
              <a:rPr lang="en-US" sz="2000" u="sng" dirty="0" smtClean="0">
                <a:hlinkClick r:id="rId11"/>
              </a:rPr>
              <a:t>Print </a:t>
            </a:r>
            <a:r>
              <a:rPr lang="en-US" sz="2000" u="sng" dirty="0">
                <a:hlinkClick r:id="rId11"/>
              </a:rPr>
              <a:t>palindromic partitions string</a:t>
            </a:r>
            <a:endParaRPr lang="en-US" sz="2000" dirty="0"/>
          </a:p>
          <a:p>
            <a:pPr marL="457200" indent="-457200">
              <a:buFont typeface="+mj-lt"/>
              <a:buAutoNum type="arabicPeriod"/>
            </a:pPr>
            <a:r>
              <a:rPr lang="en-US" sz="2000" u="sng" dirty="0" smtClean="0">
                <a:hlinkClick r:id="rId12"/>
              </a:rPr>
              <a:t>Subset </a:t>
            </a:r>
            <a:r>
              <a:rPr lang="en-US" sz="2000" u="sng" dirty="0">
                <a:hlinkClick r:id="rId12"/>
              </a:rPr>
              <a:t>sum</a:t>
            </a:r>
            <a:endParaRPr lang="en-US" sz="2000" dirty="0"/>
          </a:p>
          <a:p>
            <a:endParaRPr lang="en-US" sz="2000" dirty="0"/>
          </a:p>
        </p:txBody>
      </p:sp>
      <p:sp>
        <p:nvSpPr>
          <p:cNvPr id="6" name="Rectangle 2"/>
          <p:cNvSpPr>
            <a:spLocks noGrp="1" noChangeArrowheads="1"/>
          </p:cNvSpPr>
          <p:nvPr>
            <p:ph type="title"/>
          </p:nvPr>
        </p:nvSpPr>
        <p:spPr>
          <a:xfrm>
            <a:off x="503238" y="713870"/>
            <a:ext cx="8305800" cy="914400"/>
          </a:xfrm>
        </p:spPr>
        <p:txBody>
          <a:bodyPr>
            <a:normAutofit fontScale="90000"/>
          </a:bodyPr>
          <a:lstStyle/>
          <a:p>
            <a:r>
              <a:rPr lang="en-GB" altLang="en-US" sz="3200" dirty="0" smtClean="0">
                <a:solidFill>
                  <a:srgbClr val="C00000"/>
                </a:solidFill>
              </a:rPr>
              <a:t>Additional Problem Based on Backtracking</a:t>
            </a:r>
            <a:endParaRPr lang="en-US" altLang="en-US" dirty="0" smtClean="0"/>
          </a:p>
        </p:txBody>
      </p:sp>
    </p:spTree>
    <p:extLst>
      <p:ext uri="{BB962C8B-B14F-4D97-AF65-F5344CB8AC3E}">
        <p14:creationId xmlns:p14="http://schemas.microsoft.com/office/powerpoint/2010/main" val="13333380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sz="quarter" idx="1"/>
          </p:nvPr>
        </p:nvSpPr>
        <p:spPr>
          <a:xfrm>
            <a:off x="457200" y="1600200"/>
            <a:ext cx="8229600" cy="4873752"/>
          </a:xfrm>
        </p:spPr>
        <p:txBody>
          <a:bodyPr/>
          <a:lstStyle/>
          <a:p>
            <a:r>
              <a:rPr lang="en-US" b="1" dirty="0" smtClean="0">
                <a:solidFill>
                  <a:srgbClr val="00B050"/>
                </a:solidFill>
              </a:rPr>
              <a:t>https://www.geeksforgeeks.org/top-20-backtracking-algorithm-interview-questions/</a:t>
            </a:r>
            <a:endParaRPr lang="en-US" dirty="0" smtClean="0"/>
          </a:p>
          <a:p>
            <a:endParaRPr lang="en-US" dirty="0"/>
          </a:p>
        </p:txBody>
      </p:sp>
    </p:spTree>
    <p:extLst>
      <p:ext uri="{BB962C8B-B14F-4D97-AF65-F5344CB8AC3E}">
        <p14:creationId xmlns:p14="http://schemas.microsoft.com/office/powerpoint/2010/main" val="34651717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D442CBDB-4699-4E2B-80AF-540B19877CD3}"/>
              </a:ext>
            </a:extLst>
          </p:cNvPr>
          <p:cNvPicPr>
            <a:picLocks noChangeAspect="1"/>
          </p:cNvPicPr>
          <p:nvPr/>
        </p:nvPicPr>
        <p:blipFill>
          <a:blip r:embed="rId2"/>
          <a:stretch>
            <a:fillRect/>
          </a:stretch>
        </p:blipFill>
        <p:spPr>
          <a:xfrm>
            <a:off x="2343163" y="1371600"/>
            <a:ext cx="4829696" cy="2343150"/>
          </a:xfrm>
          <a:prstGeom prst="rect">
            <a:avLst/>
          </a:prstGeom>
        </p:spPr>
      </p:pic>
      <p:sp>
        <p:nvSpPr>
          <p:cNvPr id="11" name="TextBox 10">
            <a:extLst>
              <a:ext uri="{FF2B5EF4-FFF2-40B4-BE49-F238E27FC236}">
                <a16:creationId xmlns:a16="http://schemas.microsoft.com/office/drawing/2014/main" xmlns="" id="{C4C8A73A-14F4-43C6-8E31-9819981E0325}"/>
              </a:ext>
            </a:extLst>
          </p:cNvPr>
          <p:cNvSpPr txBox="1"/>
          <p:nvPr/>
        </p:nvSpPr>
        <p:spPr bwMode="auto">
          <a:xfrm>
            <a:off x="2086235" y="4171952"/>
            <a:ext cx="5343525" cy="1107996"/>
          </a:xfrm>
          <a:prstGeom prst="rect">
            <a:avLst/>
          </a:prstGeom>
          <a:no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6600" dirty="0">
                <a:solidFill>
                  <a:srgbClr val="002060"/>
                </a:solidFill>
                <a:latin typeface="Times New Roman" pitchFamily="18" charset="0"/>
                <a:cs typeface="Times New Roman" pitchFamily="18" charset="0"/>
              </a:rPr>
              <a:t>Thanks to All </a:t>
            </a:r>
          </a:p>
        </p:txBody>
      </p:sp>
    </p:spTree>
    <p:extLst>
      <p:ext uri="{BB962C8B-B14F-4D97-AF65-F5344CB8AC3E}">
        <p14:creationId xmlns:p14="http://schemas.microsoft.com/office/powerpoint/2010/main" val="401899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3939D5-F2D0-4A25-B388-E22994D7787E}"/>
              </a:ext>
            </a:extLst>
          </p:cNvPr>
          <p:cNvSpPr/>
          <p:nvPr/>
        </p:nvSpPr>
        <p:spPr>
          <a:xfrm>
            <a:off x="171450" y="1033329"/>
            <a:ext cx="9147572" cy="5824671"/>
          </a:xfrm>
          <a:prstGeom prst="rect">
            <a:avLst/>
          </a:prstGeom>
        </p:spPr>
        <p:txBody>
          <a:bodyPr wrap="square">
            <a:spAutoFit/>
          </a:bodyPr>
          <a:lstStyle/>
          <a:p>
            <a:pPr marL="9525">
              <a:lnSpc>
                <a:spcPts val="2220"/>
              </a:lnSpc>
              <a:spcBef>
                <a:spcPts val="111"/>
              </a:spcBef>
            </a:pPr>
            <a:endParaRPr lang="en-US" sz="2000" b="1" spc="-7" dirty="0">
              <a:latin typeface="+mn-lt"/>
              <a:cs typeface="Arial"/>
            </a:endParaRPr>
          </a:p>
          <a:p>
            <a:pPr marL="566738" marR="9554" lvl="1" indent="-214313">
              <a:lnSpc>
                <a:spcPct val="150000"/>
              </a:lnSpc>
              <a:spcBef>
                <a:spcPts val="80"/>
              </a:spcBef>
              <a:buFont typeface="Wingdings" panose="05000000000000000000" pitchFamily="2" charset="2"/>
              <a:buChar char="v"/>
            </a:pPr>
            <a:r>
              <a:rPr lang="en-US" sz="2000" b="1" spc="-3" dirty="0" smtClean="0">
                <a:latin typeface="+mn-lt"/>
                <a:cs typeface="Arial"/>
              </a:rPr>
              <a:t>N </a:t>
            </a:r>
            <a:r>
              <a:rPr lang="en-US" sz="2000" b="1" spc="-3" dirty="0">
                <a:latin typeface="+mn-lt"/>
                <a:cs typeface="Arial"/>
              </a:rPr>
              <a:t>Queen Problem</a:t>
            </a:r>
          </a:p>
          <a:p>
            <a:pPr marL="566738" marR="9554" lvl="1" indent="-214313">
              <a:lnSpc>
                <a:spcPct val="150000"/>
              </a:lnSpc>
              <a:spcBef>
                <a:spcPts val="80"/>
              </a:spcBef>
              <a:buFont typeface="Wingdings" panose="05000000000000000000" pitchFamily="2" charset="2"/>
              <a:buChar char="v"/>
            </a:pPr>
            <a:r>
              <a:rPr lang="en-US" sz="2000" b="1" spc="-3" dirty="0">
                <a:latin typeface="+mn-lt"/>
                <a:cs typeface="Arial"/>
              </a:rPr>
              <a:t>The Knight’s tour problem</a:t>
            </a:r>
          </a:p>
          <a:p>
            <a:pPr marL="566738" marR="9554" lvl="1" indent="-214313">
              <a:lnSpc>
                <a:spcPct val="150000"/>
              </a:lnSpc>
              <a:spcBef>
                <a:spcPts val="80"/>
              </a:spcBef>
              <a:buFont typeface="Wingdings" panose="05000000000000000000" pitchFamily="2" charset="2"/>
              <a:buChar char="v"/>
            </a:pPr>
            <a:r>
              <a:rPr lang="en-US" sz="2000" b="1" spc="-3" dirty="0">
                <a:latin typeface="+mn-lt"/>
                <a:cs typeface="Arial"/>
              </a:rPr>
              <a:t>Rat in a Maze</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m Coloring Problem or </a:t>
            </a:r>
            <a:r>
              <a:rPr lang="en-US" sz="2000" dirty="0">
                <a:latin typeface="+mn-lt"/>
              </a:rPr>
              <a:t>Graph coloring problem </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Subset Sum</a:t>
            </a:r>
          </a:p>
          <a:p>
            <a:pPr marL="557213" lvl="1" indent="-214313">
              <a:lnSpc>
                <a:spcPct val="150000"/>
              </a:lnSpc>
              <a:buFont typeface="Wingdings" panose="05000000000000000000" pitchFamily="2" charset="2"/>
              <a:buChar char="v"/>
            </a:pPr>
            <a:r>
              <a:rPr lang="en-US" sz="2000" dirty="0">
                <a:latin typeface="+mn-lt"/>
              </a:rPr>
              <a:t>Binary strings : generating all binary strings</a:t>
            </a:r>
          </a:p>
          <a:p>
            <a:pPr marL="557213" lvl="1" indent="-214313">
              <a:lnSpc>
                <a:spcPct val="150000"/>
              </a:lnSpc>
              <a:buFont typeface="Wingdings" panose="05000000000000000000" pitchFamily="2" charset="2"/>
              <a:buChar char="v"/>
            </a:pPr>
            <a:r>
              <a:rPr lang="en-US" sz="2000" dirty="0">
                <a:latin typeface="+mn-lt"/>
              </a:rPr>
              <a:t>Generation k-array strings</a:t>
            </a:r>
          </a:p>
          <a:p>
            <a:pPr marL="557213" lvl="1" indent="-214313">
              <a:lnSpc>
                <a:spcPct val="150000"/>
              </a:lnSpc>
              <a:buFont typeface="Wingdings" panose="05000000000000000000" pitchFamily="2" charset="2"/>
              <a:buChar char="v"/>
            </a:pPr>
            <a:r>
              <a:rPr lang="en-US" sz="2000" dirty="0">
                <a:latin typeface="+mn-lt"/>
              </a:rPr>
              <a:t>Knapsack problem</a:t>
            </a:r>
          </a:p>
          <a:p>
            <a:pPr marL="557213" lvl="1" indent="-214313">
              <a:lnSpc>
                <a:spcPct val="150000"/>
              </a:lnSpc>
              <a:buFont typeface="Wingdings" panose="05000000000000000000" pitchFamily="2" charset="2"/>
              <a:buChar char="v"/>
            </a:pPr>
            <a:r>
              <a:rPr lang="en-US" sz="2000" dirty="0">
                <a:latin typeface="+mn-lt"/>
              </a:rPr>
              <a:t>Hamiltonian cycles</a:t>
            </a:r>
          </a:p>
          <a:p>
            <a:pPr marL="557213" lvl="1" indent="-214313">
              <a:lnSpc>
                <a:spcPct val="150000"/>
              </a:lnSpc>
              <a:buFont typeface="Wingdings" panose="05000000000000000000" pitchFamily="2" charset="2"/>
              <a:buChar char="v"/>
            </a:pPr>
            <a:r>
              <a:rPr lang="en-US" sz="2000" dirty="0">
                <a:latin typeface="+mn-lt"/>
              </a:rPr>
              <a:t>Remove Invalid Parentheses</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Solving </a:t>
            </a:r>
            <a:r>
              <a:rPr lang="en-US" sz="2000" spc="-3" dirty="0" err="1">
                <a:latin typeface="+mn-lt"/>
                <a:cs typeface="Arial"/>
              </a:rPr>
              <a:t>Cryptarithmetic</a:t>
            </a:r>
            <a:r>
              <a:rPr lang="en-US" sz="2000" spc="-3" dirty="0">
                <a:latin typeface="+mn-lt"/>
                <a:cs typeface="Arial"/>
              </a:rPr>
              <a:t> </a:t>
            </a:r>
            <a:r>
              <a:rPr lang="en-US" sz="2000" spc="-3" dirty="0" smtClean="0">
                <a:latin typeface="+mn-lt"/>
                <a:cs typeface="Arial"/>
              </a:rPr>
              <a:t>Puzzles</a:t>
            </a:r>
            <a:endParaRPr lang="en-US" sz="2000" dirty="0">
              <a:latin typeface="+mn-lt"/>
              <a:cs typeface="Arial"/>
            </a:endParaRPr>
          </a:p>
          <a:p>
            <a:pPr marL="9525">
              <a:lnSpc>
                <a:spcPts val="2220"/>
              </a:lnSpc>
              <a:spcBef>
                <a:spcPts val="111"/>
              </a:spcBef>
            </a:pPr>
            <a:endParaRPr lang="en-US" sz="2000" dirty="0">
              <a:latin typeface="+mn-lt"/>
              <a:cs typeface="Arial"/>
            </a:endParaRPr>
          </a:p>
        </p:txBody>
      </p:sp>
      <p:sp>
        <p:nvSpPr>
          <p:cNvPr id="7" name="object 9">
            <a:extLst>
              <a:ext uri="{FF2B5EF4-FFF2-40B4-BE49-F238E27FC236}">
                <a16:creationId xmlns:a16="http://schemas.microsoft.com/office/drawing/2014/main" xmlns="" id="{D51E1DF0-DAF9-44E2-B695-0C3D3F49468C}"/>
              </a:ext>
            </a:extLst>
          </p:cNvPr>
          <p:cNvSpPr txBox="1"/>
          <p:nvPr/>
        </p:nvSpPr>
        <p:spPr>
          <a:xfrm>
            <a:off x="171450" y="971550"/>
            <a:ext cx="8515350" cy="323850"/>
          </a:xfrm>
          <a:prstGeom prst="rect">
            <a:avLst/>
          </a:prstGeom>
        </p:spPr>
        <p:txBody>
          <a:bodyPr wrap="square" lIns="0" tIns="0" rIns="0" bIns="0" rtlCol="0">
            <a:noAutofit/>
          </a:bodyPr>
          <a:lstStyle/>
          <a:p>
            <a:pPr marL="9525" algn="ctr">
              <a:lnSpc>
                <a:spcPts val="2528"/>
              </a:lnSpc>
              <a:spcBef>
                <a:spcPts val="126"/>
              </a:spcBef>
            </a:pPr>
            <a:endParaRPr sz="2400" dirty="0">
              <a:latin typeface="Arial"/>
              <a:cs typeface="Arial"/>
            </a:endParaRPr>
          </a:p>
        </p:txBody>
      </p:sp>
      <p:sp>
        <p:nvSpPr>
          <p:cNvPr id="8" name="Rectangle 7"/>
          <p:cNvSpPr/>
          <p:nvPr/>
        </p:nvSpPr>
        <p:spPr>
          <a:xfrm>
            <a:off x="116888" y="245285"/>
            <a:ext cx="9202134" cy="1077218"/>
          </a:xfrm>
          <a:prstGeom prst="rect">
            <a:avLst/>
          </a:prstGeom>
        </p:spPr>
        <p:txBody>
          <a:bodyPr wrap="square">
            <a:spAutoFit/>
          </a:bodyPr>
          <a:lstStyle/>
          <a:p>
            <a:pPr marL="9525">
              <a:spcBef>
                <a:spcPts val="126"/>
              </a:spcBef>
            </a:pPr>
            <a:r>
              <a:rPr lang="en-US" sz="3200" spc="3" dirty="0">
                <a:solidFill>
                  <a:srgbClr val="0070C0"/>
                </a:solidFill>
                <a:latin typeface="+mn-lt"/>
                <a:cs typeface="Arial"/>
              </a:rPr>
              <a:t>Which problem are solved by using backtracking procedure? </a:t>
            </a:r>
          </a:p>
        </p:txBody>
      </p:sp>
    </p:spTree>
    <p:extLst>
      <p:ext uri="{BB962C8B-B14F-4D97-AF65-F5344CB8AC3E}">
        <p14:creationId xmlns:p14="http://schemas.microsoft.com/office/powerpoint/2010/main" val="327701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9" y="688611"/>
            <a:ext cx="5217112" cy="5940088"/>
          </a:xfrm>
          <a:prstGeom prst="rect">
            <a:avLst/>
          </a:prstGeom>
          <a:noFill/>
        </p:spPr>
        <p:txBody>
          <a:bodyPr wrap="square" rtlCol="0">
            <a:spAutoFit/>
          </a:bodyPr>
          <a:lstStyle/>
          <a:p>
            <a:pPr marL="557213" lvl="1" indent="-214313" algn="just">
              <a:buFont typeface="Wingdings" panose="05000000000000000000" pitchFamily="2" charset="2"/>
              <a:buChar char="v"/>
            </a:pPr>
            <a:r>
              <a:rPr lang="en-US" sz="2000" dirty="0" smtClean="0">
                <a:latin typeface="+mn-lt"/>
              </a:rPr>
              <a:t>The </a:t>
            </a:r>
            <a:r>
              <a:rPr lang="en-US" sz="2000" dirty="0">
                <a:latin typeface="+mn-lt"/>
              </a:rPr>
              <a:t>problem is to place n queens on an </a:t>
            </a:r>
            <a:r>
              <a:rPr lang="en-US" sz="2000" b="1" dirty="0">
                <a:latin typeface="+mn-lt"/>
              </a:rPr>
              <a:t>N-by-N</a:t>
            </a:r>
            <a:r>
              <a:rPr lang="en-US" sz="2000" dirty="0">
                <a:latin typeface="+mn-lt"/>
              </a:rPr>
              <a:t> chessboard so that no two queens attack each other .</a:t>
            </a:r>
          </a:p>
          <a:p>
            <a:pPr marL="557213" lvl="1" indent="-214313" algn="just">
              <a:buFont typeface="Wingdings" panose="05000000000000000000" pitchFamily="2" charset="2"/>
              <a:buChar char="v"/>
            </a:pPr>
            <a:r>
              <a:rPr lang="en-US" sz="2000" dirty="0">
                <a:latin typeface="+mn-lt"/>
              </a:rPr>
              <a:t>No two Queens can be placed in same row.</a:t>
            </a:r>
          </a:p>
          <a:p>
            <a:pPr marL="557213" lvl="1" indent="-214313" algn="just">
              <a:buFont typeface="Wingdings" panose="05000000000000000000" pitchFamily="2" charset="2"/>
              <a:buChar char="v"/>
            </a:pPr>
            <a:r>
              <a:rPr lang="en-US" sz="2000" dirty="0">
                <a:latin typeface="+mn-lt"/>
              </a:rPr>
              <a:t>No two Queens Can be places in same Column</a:t>
            </a:r>
          </a:p>
          <a:p>
            <a:pPr marL="557213" lvl="1" indent="-214313" algn="just">
              <a:buFont typeface="Wingdings" panose="05000000000000000000" pitchFamily="2" charset="2"/>
              <a:buChar char="v"/>
            </a:pPr>
            <a:r>
              <a:rPr lang="en-US" sz="2000" dirty="0">
                <a:latin typeface="+mn-lt"/>
              </a:rPr>
              <a:t>No two queens Can be placed in same Diagonal.</a:t>
            </a:r>
          </a:p>
          <a:p>
            <a:pPr lvl="1" algn="just"/>
            <a:endParaRPr lang="en-US" sz="2000" b="1" dirty="0">
              <a:latin typeface="+mn-lt"/>
            </a:endParaRPr>
          </a:p>
          <a:p>
            <a:pPr algn="just"/>
            <a:r>
              <a:rPr lang="en-US" sz="2000" b="1" dirty="0" smtClean="0">
                <a:latin typeface="+mn-lt"/>
              </a:rPr>
              <a:t>Observation:</a:t>
            </a:r>
          </a:p>
          <a:p>
            <a:pPr algn="just"/>
            <a:r>
              <a:rPr lang="en-US" sz="2000" dirty="0" smtClean="0">
                <a:solidFill>
                  <a:srgbClr val="FF0000"/>
                </a:solidFill>
                <a:latin typeface="+mn-lt"/>
              </a:rPr>
              <a:t>Case1 </a:t>
            </a:r>
            <a:r>
              <a:rPr lang="en-US" sz="2000" dirty="0">
                <a:solidFill>
                  <a:srgbClr val="FF0000"/>
                </a:solidFill>
                <a:latin typeface="+mn-lt"/>
              </a:rPr>
              <a:t>:   N=1	Case 2 : N=2	Case 3 : N=3     [N=1,2,3 are not possible </a:t>
            </a:r>
            <a:r>
              <a:rPr lang="en-US" sz="2000" dirty="0" smtClean="0">
                <a:solidFill>
                  <a:srgbClr val="FF0000"/>
                </a:solidFill>
                <a:latin typeface="+mn-lt"/>
              </a:rPr>
              <a:t>]</a:t>
            </a:r>
          </a:p>
          <a:p>
            <a:pPr algn="just"/>
            <a:r>
              <a:rPr lang="en-US" sz="2000" dirty="0" smtClean="0">
                <a:latin typeface="+mn-lt"/>
              </a:rPr>
              <a:t>Case </a:t>
            </a:r>
            <a:r>
              <a:rPr lang="en-US" sz="2000" dirty="0">
                <a:latin typeface="+mn-lt"/>
              </a:rPr>
              <a:t>4 : N=4 	Case 5 : N=5       </a:t>
            </a:r>
            <a:endParaRPr lang="en-US" sz="2000" dirty="0" smtClean="0">
              <a:latin typeface="+mn-lt"/>
            </a:endParaRPr>
          </a:p>
          <a:p>
            <a:pPr algn="just"/>
            <a:r>
              <a:rPr lang="en-US" sz="2000" dirty="0" smtClean="0">
                <a:latin typeface="+mn-lt"/>
              </a:rPr>
              <a:t>So</a:t>
            </a:r>
            <a:r>
              <a:rPr lang="en-US" sz="2000" dirty="0">
                <a:latin typeface="+mn-lt"/>
              </a:rPr>
              <a:t>, on…….</a:t>
            </a:r>
            <a:endParaRPr lang="en-US" sz="2000" dirty="0">
              <a:latin typeface="+mn-lt"/>
              <a:cs typeface="Arial"/>
            </a:endParaRPr>
          </a:p>
          <a:p>
            <a:pPr algn="just"/>
            <a:endParaRPr lang="en-US" sz="2000" b="1" dirty="0">
              <a:solidFill>
                <a:srgbClr val="002060"/>
              </a:solidFill>
              <a:latin typeface="+mn-lt"/>
            </a:endParaRPr>
          </a:p>
          <a:p>
            <a:pPr algn="just"/>
            <a:r>
              <a:rPr lang="en-US" sz="2000" b="1" dirty="0">
                <a:solidFill>
                  <a:srgbClr val="002060"/>
                </a:solidFill>
                <a:latin typeface="+mn-lt"/>
              </a:rPr>
              <a:t>The solution possibilities are discovered only up to </a:t>
            </a:r>
            <a:r>
              <a:rPr lang="en-US" sz="2000" b="1" i="1" dirty="0">
                <a:solidFill>
                  <a:srgbClr val="FF0000"/>
                </a:solidFill>
                <a:latin typeface="+mn-lt"/>
              </a:rPr>
              <a:t>23 queen </a:t>
            </a:r>
            <a:r>
              <a:rPr lang="en-US" sz="2000" b="1" i="1" dirty="0">
                <a:solidFill>
                  <a:srgbClr val="002060"/>
                </a:solidFill>
                <a:latin typeface="+mn-lt"/>
              </a:rPr>
              <a:t>by backtracking approach</a:t>
            </a:r>
            <a:r>
              <a:rPr lang="en-US" sz="2000" b="1" i="1" dirty="0" smtClean="0">
                <a:solidFill>
                  <a:srgbClr val="002060"/>
                </a:solidFill>
                <a:latin typeface="+mn-lt"/>
              </a:rPr>
              <a:t>.</a:t>
            </a:r>
            <a:endParaRPr lang="en-US" sz="2000" dirty="0">
              <a:latin typeface="+mn-lt"/>
            </a:endParaRP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703" y="760624"/>
            <a:ext cx="3586297" cy="3606559"/>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401469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8" y="688611"/>
            <a:ext cx="8646111" cy="4093428"/>
          </a:xfrm>
          <a:prstGeom prst="rect">
            <a:avLst/>
          </a:prstGeom>
          <a:noFill/>
        </p:spPr>
        <p:txBody>
          <a:bodyPr wrap="square" rtlCol="0">
            <a:spAutoFit/>
          </a:bodyPr>
          <a:lstStyle/>
          <a:p>
            <a:pPr indent="-114300" algn="just"/>
            <a:r>
              <a:rPr lang="en-US" sz="2000" dirty="0">
                <a:latin typeface="+mn-lt"/>
              </a:rPr>
              <a:t>Backtracking </a:t>
            </a:r>
            <a:r>
              <a:rPr lang="en-US" sz="2000" dirty="0" smtClean="0">
                <a:latin typeface="+mn-lt"/>
              </a:rPr>
              <a:t>approach : </a:t>
            </a:r>
            <a:r>
              <a:rPr lang="en-US" sz="2000" spc="3" dirty="0" smtClean="0">
                <a:solidFill>
                  <a:srgbClr val="0070C0"/>
                </a:solidFill>
                <a:cs typeface="Arial"/>
              </a:rPr>
              <a:t>N- </a:t>
            </a:r>
            <a:r>
              <a:rPr lang="en-US" sz="2000" spc="3" dirty="0">
                <a:solidFill>
                  <a:srgbClr val="0070C0"/>
                </a:solidFill>
                <a:cs typeface="Arial"/>
              </a:rPr>
              <a:t>Queen Problem</a:t>
            </a:r>
          </a:p>
          <a:p>
            <a:pPr indent="-114300" algn="just"/>
            <a:endParaRPr lang="en-US" sz="2000" dirty="0">
              <a:latin typeface="+mn-lt"/>
            </a:endParaRPr>
          </a:p>
          <a:p>
            <a:pPr marL="557213" lvl="1" indent="-214313" algn="just">
              <a:buFont typeface="Wingdings" panose="05000000000000000000" pitchFamily="2" charset="2"/>
              <a:buChar char="v"/>
            </a:pPr>
            <a:r>
              <a:rPr lang="en-US" sz="2000" dirty="0">
                <a:latin typeface="+mn-lt"/>
              </a:rPr>
              <a:t>The idea is to place queens one by one in different columns, starting from the leftmost column. </a:t>
            </a:r>
            <a:endParaRPr lang="en-US" sz="2000" dirty="0" smtClean="0">
              <a:latin typeface="+mn-lt"/>
            </a:endParaRP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When </a:t>
            </a:r>
            <a:r>
              <a:rPr lang="en-US" sz="2000" dirty="0">
                <a:latin typeface="+mn-lt"/>
              </a:rPr>
              <a:t>we place a queen in a column, we check for clashes with already placed queens. </a:t>
            </a:r>
            <a:endParaRPr lang="en-US" sz="2000" dirty="0" smtClean="0">
              <a:latin typeface="+mn-lt"/>
            </a:endParaRP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In </a:t>
            </a:r>
            <a:r>
              <a:rPr lang="en-US" sz="2000" dirty="0">
                <a:latin typeface="+mn-lt"/>
              </a:rPr>
              <a:t>the current column, if we find a row for which there is no clash, we mark this row and column as part of the solution</a:t>
            </a:r>
            <a:r>
              <a:rPr lang="en-US" sz="2000" dirty="0" smtClean="0">
                <a:latin typeface="+mn-lt"/>
              </a:rPr>
              <a:t>.</a:t>
            </a: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 </a:t>
            </a:r>
            <a:r>
              <a:rPr lang="en-US" sz="2000" dirty="0">
                <a:latin typeface="+mn-lt"/>
              </a:rPr>
              <a:t>If we do not find such a row due to clashes then we backtrack and return false.</a:t>
            </a: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171" y="0"/>
            <a:ext cx="1008684" cy="1014383"/>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58877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9" y="688611"/>
            <a:ext cx="7807912" cy="5324535"/>
          </a:xfrm>
          <a:prstGeom prst="rect">
            <a:avLst/>
          </a:prstGeom>
          <a:noFill/>
        </p:spPr>
        <p:txBody>
          <a:bodyPr wrap="square" rtlCol="0">
            <a:spAutoFit/>
          </a:bodyPr>
          <a:lstStyle/>
          <a:p>
            <a:pPr indent="-114300" algn="just"/>
            <a:r>
              <a:rPr lang="en-US" sz="2000" b="1" dirty="0" smtClean="0">
                <a:latin typeface="+mn-lt"/>
              </a:rPr>
              <a:t>Algorithm </a:t>
            </a:r>
          </a:p>
          <a:p>
            <a:pPr lvl="1" indent="-114300" algn="just"/>
            <a:r>
              <a:rPr lang="en-US" sz="2000" dirty="0">
                <a:latin typeface="+mn-lt"/>
              </a:rPr>
              <a:t>1) Start in the leftmost column</a:t>
            </a:r>
          </a:p>
          <a:p>
            <a:pPr lvl="1" indent="-114300" algn="just"/>
            <a:r>
              <a:rPr lang="en-US" sz="2000" dirty="0">
                <a:latin typeface="+mn-lt"/>
              </a:rPr>
              <a:t>2) If all queens are placed</a:t>
            </a:r>
          </a:p>
          <a:p>
            <a:pPr lvl="1" indent="-114300" algn="just"/>
            <a:r>
              <a:rPr lang="en-US" sz="2000" dirty="0">
                <a:latin typeface="+mn-lt"/>
              </a:rPr>
              <a:t>    </a:t>
            </a:r>
            <a:r>
              <a:rPr lang="en-US" sz="2000" dirty="0" smtClean="0">
                <a:latin typeface="+mn-lt"/>
              </a:rPr>
              <a:t>	return </a:t>
            </a:r>
            <a:r>
              <a:rPr lang="en-US" sz="2000" dirty="0">
                <a:latin typeface="+mn-lt"/>
              </a:rPr>
              <a:t>true</a:t>
            </a:r>
          </a:p>
          <a:p>
            <a:pPr lvl="1" indent="-114300" algn="just"/>
            <a:r>
              <a:rPr lang="en-US" sz="2000" dirty="0">
                <a:latin typeface="+mn-lt"/>
              </a:rPr>
              <a:t>3) Try all rows in the current column. </a:t>
            </a:r>
          </a:p>
          <a:p>
            <a:pPr lvl="1" indent="-114300" algn="just"/>
            <a:r>
              <a:rPr lang="en-US" sz="2000" dirty="0">
                <a:latin typeface="+mn-lt"/>
              </a:rPr>
              <a:t>   Do following for every tried row.</a:t>
            </a:r>
          </a:p>
          <a:p>
            <a:pPr lvl="2" indent="-114300" algn="just"/>
            <a:r>
              <a:rPr lang="en-US" sz="2000" dirty="0">
                <a:latin typeface="+mn-lt"/>
              </a:rPr>
              <a:t>    a) If the queen can be placed safely in this row </a:t>
            </a:r>
          </a:p>
          <a:p>
            <a:pPr lvl="2" indent="-114300" algn="just"/>
            <a:r>
              <a:rPr lang="en-US" sz="2000" dirty="0">
                <a:latin typeface="+mn-lt"/>
              </a:rPr>
              <a:t>       then mark this [row, column] as part of the </a:t>
            </a:r>
          </a:p>
          <a:p>
            <a:pPr lvl="2" indent="-114300" algn="just"/>
            <a:r>
              <a:rPr lang="en-US" sz="2000" dirty="0">
                <a:latin typeface="+mn-lt"/>
              </a:rPr>
              <a:t>       solution and recursively check if placing</a:t>
            </a:r>
          </a:p>
          <a:p>
            <a:pPr lvl="2" indent="-114300" algn="just"/>
            <a:r>
              <a:rPr lang="en-US" sz="2000" dirty="0">
                <a:latin typeface="+mn-lt"/>
              </a:rPr>
              <a:t>       queen here leads to a solution.</a:t>
            </a:r>
          </a:p>
          <a:p>
            <a:pPr lvl="2" indent="-114300" algn="just"/>
            <a:r>
              <a:rPr lang="en-US" sz="2000" dirty="0">
                <a:latin typeface="+mn-lt"/>
              </a:rPr>
              <a:t>    b) If placing the queen in [row, column] leads to</a:t>
            </a:r>
          </a:p>
          <a:p>
            <a:pPr lvl="2" indent="-114300" algn="just"/>
            <a:r>
              <a:rPr lang="en-US" sz="2000" dirty="0">
                <a:latin typeface="+mn-lt"/>
              </a:rPr>
              <a:t>       a solution then return true.</a:t>
            </a:r>
          </a:p>
          <a:p>
            <a:pPr lvl="2" indent="-114300" algn="just"/>
            <a:r>
              <a:rPr lang="en-US" sz="2000" dirty="0">
                <a:latin typeface="+mn-lt"/>
              </a:rPr>
              <a:t>    c) If placing queen doesn't lead to a solution then</a:t>
            </a:r>
          </a:p>
          <a:p>
            <a:pPr lvl="2" indent="-114300" algn="just"/>
            <a:r>
              <a:rPr lang="en-US" sz="2000" dirty="0">
                <a:latin typeface="+mn-lt"/>
              </a:rPr>
              <a:t>       unmark this [row, column] (Backtrack) and go to </a:t>
            </a:r>
          </a:p>
          <a:p>
            <a:pPr lvl="2" indent="-114300" algn="just"/>
            <a:r>
              <a:rPr lang="en-US" sz="2000" dirty="0">
                <a:latin typeface="+mn-lt"/>
              </a:rPr>
              <a:t>       step (a) to try other rows.</a:t>
            </a:r>
          </a:p>
          <a:p>
            <a:pPr lvl="1" indent="-114300" algn="just"/>
            <a:r>
              <a:rPr lang="en-US" sz="2000" dirty="0">
                <a:latin typeface="+mn-lt"/>
              </a:rPr>
              <a:t>4) If all rows have been tried and nothing worked,</a:t>
            </a:r>
          </a:p>
          <a:p>
            <a:pPr lvl="1" indent="-114300" algn="just"/>
            <a:r>
              <a:rPr lang="en-US" sz="2000" dirty="0">
                <a:latin typeface="+mn-lt"/>
              </a:rPr>
              <a:t>   </a:t>
            </a:r>
            <a:r>
              <a:rPr lang="en-US" sz="2000" dirty="0" smtClean="0">
                <a:latin typeface="+mn-lt"/>
              </a:rPr>
              <a:t>	return </a:t>
            </a:r>
            <a:r>
              <a:rPr lang="en-US" sz="2000" dirty="0">
                <a:latin typeface="+mn-lt"/>
              </a:rPr>
              <a:t>false to trigger backtracking.</a:t>
            </a: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171" y="0"/>
            <a:ext cx="1008684" cy="1014383"/>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8130412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10065</TotalTime>
  <Words>1707</Words>
  <Application>Microsoft Office PowerPoint</Application>
  <PresentationFormat>On-screen Show (4:3)</PresentationFormat>
  <Paragraphs>293</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Oriel</vt:lpstr>
      <vt:lpstr>PowerPoint Presentation</vt:lpstr>
      <vt:lpstr>PowerPoint Presentation</vt:lpstr>
      <vt:lpstr>Task-13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Problem Based on Backtracking</vt:lpstr>
      <vt:lpstr>Reference</vt:lpstr>
      <vt:lpstr>PowerPoint Presentation</vt:lpstr>
    </vt:vector>
  </TitlesOfParts>
  <Company>Thomson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Fahad Ahmed</cp:lastModifiedBy>
  <cp:revision>314</cp:revision>
  <dcterms:created xsi:type="dcterms:W3CDTF">2017-10-29T02:20:52Z</dcterms:created>
  <dcterms:modified xsi:type="dcterms:W3CDTF">2022-04-10T02:30:27Z</dcterms:modified>
</cp:coreProperties>
</file>